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2"/>
  </p:notesMasterIdLst>
  <p:sldIdLst>
    <p:sldId id="256" r:id="rId2"/>
    <p:sldId id="315" r:id="rId3"/>
    <p:sldId id="316" r:id="rId4"/>
    <p:sldId id="325" r:id="rId5"/>
    <p:sldId id="326" r:id="rId6"/>
    <p:sldId id="327" r:id="rId7"/>
    <p:sldId id="323" r:id="rId8"/>
    <p:sldId id="322" r:id="rId9"/>
    <p:sldId id="321" r:id="rId10"/>
    <p:sldId id="314"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73" autoAdjust="0"/>
    <p:restoredTop sz="86425" autoAdjust="0"/>
  </p:normalViewPr>
  <p:slideViewPr>
    <p:cSldViewPr snapToGrid="0">
      <p:cViewPr varScale="1">
        <p:scale>
          <a:sx n="178" d="100"/>
          <a:sy n="178" d="100"/>
        </p:scale>
        <p:origin x="126" y="156"/>
      </p:cViewPr>
      <p:guideLst>
        <p:guide orient="horz" pos="1620"/>
        <p:guide pos="2880"/>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9645EB-7EFD-4781-B307-34B97111BC7F}" type="doc">
      <dgm:prSet loTypeId="urn:microsoft.com/office/officeart/2005/8/layout/hProcess9" loCatId="process" qsTypeId="urn:microsoft.com/office/officeart/2005/8/quickstyle/simple1" qsCatId="simple" csTypeId="urn:microsoft.com/office/officeart/2005/8/colors/colorful2" csCatId="colorful" phldr="1"/>
      <dgm:spPr/>
      <dgm:t>
        <a:bodyPr/>
        <a:lstStyle/>
        <a:p>
          <a:endParaRPr lang="en-US"/>
        </a:p>
      </dgm:t>
    </dgm:pt>
    <dgm:pt modelId="{7144F515-63B8-4805-A94A-D0ADB4344091}">
      <dgm:prSet phldrT="[Text]"/>
      <dgm:spPr/>
      <dgm:t>
        <a:bodyPr/>
        <a:lstStyle/>
        <a:p>
          <a:r>
            <a:rPr lang="en-US" dirty="0"/>
            <a:t>Imported data into Tableau</a:t>
          </a:r>
        </a:p>
      </dgm:t>
    </dgm:pt>
    <dgm:pt modelId="{12539352-12B9-47BD-9CE7-F5DE6B56960A}" type="parTrans" cxnId="{CCF87D79-E489-4D33-BE59-31BB6A119E2B}">
      <dgm:prSet/>
      <dgm:spPr/>
      <dgm:t>
        <a:bodyPr/>
        <a:lstStyle/>
        <a:p>
          <a:endParaRPr lang="en-US"/>
        </a:p>
      </dgm:t>
    </dgm:pt>
    <dgm:pt modelId="{B30E7A47-C034-4753-84A0-441489FE797C}" type="sibTrans" cxnId="{CCF87D79-E489-4D33-BE59-31BB6A119E2B}">
      <dgm:prSet/>
      <dgm:spPr/>
      <dgm:t>
        <a:bodyPr/>
        <a:lstStyle/>
        <a:p>
          <a:endParaRPr lang="en-US"/>
        </a:p>
      </dgm:t>
    </dgm:pt>
    <dgm:pt modelId="{267D93D6-7A8F-4E21-B258-D65F4086A9E5}">
      <dgm:prSet phldrT="[Text]"/>
      <dgm:spPr/>
      <dgm:t>
        <a:bodyPr/>
        <a:lstStyle/>
        <a:p>
          <a:r>
            <a:rPr lang="en-US" dirty="0"/>
            <a:t>Created Charts to understand the data</a:t>
          </a:r>
        </a:p>
      </dgm:t>
    </dgm:pt>
    <dgm:pt modelId="{CCAA39C5-520E-4C48-9636-6CA5F3867D07}" type="parTrans" cxnId="{E0BDB610-2A4D-4B75-855C-EC058B0DB5EA}">
      <dgm:prSet/>
      <dgm:spPr/>
      <dgm:t>
        <a:bodyPr/>
        <a:lstStyle/>
        <a:p>
          <a:endParaRPr lang="en-US"/>
        </a:p>
      </dgm:t>
    </dgm:pt>
    <dgm:pt modelId="{31399B68-E4EA-4EA5-8687-9FD5A232E1C0}" type="sibTrans" cxnId="{E0BDB610-2A4D-4B75-855C-EC058B0DB5EA}">
      <dgm:prSet/>
      <dgm:spPr/>
      <dgm:t>
        <a:bodyPr/>
        <a:lstStyle/>
        <a:p>
          <a:endParaRPr lang="en-US"/>
        </a:p>
      </dgm:t>
    </dgm:pt>
    <dgm:pt modelId="{25CBD153-62AD-42C4-BE05-492E271F87A8}">
      <dgm:prSet phldrT="[Text]"/>
      <dgm:spPr/>
      <dgm:t>
        <a:bodyPr/>
        <a:lstStyle/>
        <a:p>
          <a:r>
            <a:rPr lang="en-US" dirty="0"/>
            <a:t>Create  NYC Airbnb Dashboard &amp; Story</a:t>
          </a:r>
        </a:p>
      </dgm:t>
    </dgm:pt>
    <dgm:pt modelId="{2BBA93D9-FD25-4F27-8EBB-F15410FA93BC}" type="parTrans" cxnId="{FA828BA7-557B-4FEB-9E61-37C2CADD8A5D}">
      <dgm:prSet/>
      <dgm:spPr/>
      <dgm:t>
        <a:bodyPr/>
        <a:lstStyle/>
        <a:p>
          <a:endParaRPr lang="en-US"/>
        </a:p>
      </dgm:t>
    </dgm:pt>
    <dgm:pt modelId="{BF6B23DE-1BA3-4EBF-A43F-92A75AA7774D}" type="sibTrans" cxnId="{FA828BA7-557B-4FEB-9E61-37C2CADD8A5D}">
      <dgm:prSet/>
      <dgm:spPr/>
      <dgm:t>
        <a:bodyPr/>
        <a:lstStyle/>
        <a:p>
          <a:endParaRPr lang="en-US"/>
        </a:p>
      </dgm:t>
    </dgm:pt>
    <dgm:pt modelId="{3370A703-15F2-4197-BEBC-A8810E975568}">
      <dgm:prSet phldrT="[Text]"/>
      <dgm:spPr/>
      <dgm:t>
        <a:bodyPr/>
        <a:lstStyle/>
        <a:p>
          <a:r>
            <a:rPr lang="en-US" dirty="0"/>
            <a:t>Answer Question with Charts</a:t>
          </a:r>
        </a:p>
      </dgm:t>
    </dgm:pt>
    <dgm:pt modelId="{904E1864-F50B-43D5-BF63-A19873895658}" type="parTrans" cxnId="{9E7F4E11-0CF7-44C3-9327-498D1363B5F9}">
      <dgm:prSet/>
      <dgm:spPr/>
      <dgm:t>
        <a:bodyPr/>
        <a:lstStyle/>
        <a:p>
          <a:endParaRPr lang="en-US"/>
        </a:p>
      </dgm:t>
    </dgm:pt>
    <dgm:pt modelId="{6A708572-02F5-45DA-9FD4-857C9CE868AA}" type="sibTrans" cxnId="{9E7F4E11-0CF7-44C3-9327-498D1363B5F9}">
      <dgm:prSet/>
      <dgm:spPr/>
      <dgm:t>
        <a:bodyPr/>
        <a:lstStyle/>
        <a:p>
          <a:endParaRPr lang="en-US"/>
        </a:p>
      </dgm:t>
    </dgm:pt>
    <dgm:pt modelId="{32C6711C-B02A-43D2-B7BC-F30F5E43F91A}">
      <dgm:prSet phldrT="[Text]"/>
      <dgm:spPr/>
      <dgm:t>
        <a:bodyPr/>
        <a:lstStyle/>
        <a:p>
          <a:r>
            <a:rPr lang="en-US" dirty="0"/>
            <a:t>Generate “Thought Provoking Questions”</a:t>
          </a:r>
        </a:p>
      </dgm:t>
    </dgm:pt>
    <dgm:pt modelId="{F3474BB6-D5C3-4FE5-BCE8-480F7C1F02D6}" type="parTrans" cxnId="{C9147908-AF6E-4663-A33A-687B9680C2DA}">
      <dgm:prSet/>
      <dgm:spPr/>
      <dgm:t>
        <a:bodyPr/>
        <a:lstStyle/>
        <a:p>
          <a:endParaRPr lang="en-US"/>
        </a:p>
      </dgm:t>
    </dgm:pt>
    <dgm:pt modelId="{DB1FE8CD-BD52-415B-BFF2-F2F865B66C7E}" type="sibTrans" cxnId="{C9147908-AF6E-4663-A33A-687B9680C2DA}">
      <dgm:prSet/>
      <dgm:spPr/>
      <dgm:t>
        <a:bodyPr/>
        <a:lstStyle/>
        <a:p>
          <a:endParaRPr lang="en-US"/>
        </a:p>
      </dgm:t>
    </dgm:pt>
    <dgm:pt modelId="{6DA0DBD7-95FD-4AAA-AD5F-86DEA1A52772}" type="pres">
      <dgm:prSet presAssocID="{349645EB-7EFD-4781-B307-34B97111BC7F}" presName="CompostProcess" presStyleCnt="0">
        <dgm:presLayoutVars>
          <dgm:dir/>
          <dgm:resizeHandles val="exact"/>
        </dgm:presLayoutVars>
      </dgm:prSet>
      <dgm:spPr/>
    </dgm:pt>
    <dgm:pt modelId="{D95E65D3-8912-4CF7-86E6-F6639FCB77BB}" type="pres">
      <dgm:prSet presAssocID="{349645EB-7EFD-4781-B307-34B97111BC7F}" presName="arrow" presStyleLbl="bgShp" presStyleIdx="0" presStyleCnt="1" custScaleX="117647" custLinFactNeighborX="6109" custLinFactNeighborY="-365"/>
      <dgm:spPr/>
    </dgm:pt>
    <dgm:pt modelId="{466DD901-B55A-4882-BB13-DCAE1D35E1DB}" type="pres">
      <dgm:prSet presAssocID="{349645EB-7EFD-4781-B307-34B97111BC7F}" presName="linearProcess" presStyleCnt="0"/>
      <dgm:spPr/>
    </dgm:pt>
    <dgm:pt modelId="{2825F583-1A53-48C1-A846-485B9F4803EB}" type="pres">
      <dgm:prSet presAssocID="{7144F515-63B8-4805-A94A-D0ADB4344091}" presName="textNode" presStyleLbl="node1" presStyleIdx="0" presStyleCnt="5">
        <dgm:presLayoutVars>
          <dgm:bulletEnabled val="1"/>
        </dgm:presLayoutVars>
      </dgm:prSet>
      <dgm:spPr/>
    </dgm:pt>
    <dgm:pt modelId="{85B9FC94-91E8-48C4-99AA-DB75269E1E06}" type="pres">
      <dgm:prSet presAssocID="{B30E7A47-C034-4753-84A0-441489FE797C}" presName="sibTrans" presStyleCnt="0"/>
      <dgm:spPr/>
    </dgm:pt>
    <dgm:pt modelId="{223CA7A3-2962-4193-8199-736CDA88D29A}" type="pres">
      <dgm:prSet presAssocID="{267D93D6-7A8F-4E21-B258-D65F4086A9E5}" presName="textNode" presStyleLbl="node1" presStyleIdx="1" presStyleCnt="5" custLinFactNeighborX="-61919" custLinFactNeighborY="466">
        <dgm:presLayoutVars>
          <dgm:bulletEnabled val="1"/>
        </dgm:presLayoutVars>
      </dgm:prSet>
      <dgm:spPr/>
    </dgm:pt>
    <dgm:pt modelId="{908ECC49-D98B-4AA2-8947-1F9925F7546C}" type="pres">
      <dgm:prSet presAssocID="{31399B68-E4EA-4EA5-8687-9FD5A232E1C0}" presName="sibTrans" presStyleCnt="0"/>
      <dgm:spPr/>
    </dgm:pt>
    <dgm:pt modelId="{5732F0CD-1F2F-442C-A1EF-8A20C915E144}" type="pres">
      <dgm:prSet presAssocID="{32C6711C-B02A-43D2-B7BC-F30F5E43F91A}" presName="textNode" presStyleLbl="node1" presStyleIdx="2" presStyleCnt="5" custLinFactX="-676" custLinFactNeighborX="-100000" custLinFactNeighborY="931">
        <dgm:presLayoutVars>
          <dgm:bulletEnabled val="1"/>
        </dgm:presLayoutVars>
      </dgm:prSet>
      <dgm:spPr/>
    </dgm:pt>
    <dgm:pt modelId="{9BCE42CD-DA75-4472-A174-08D409735C76}" type="pres">
      <dgm:prSet presAssocID="{DB1FE8CD-BD52-415B-BFF2-F2F865B66C7E}" presName="sibTrans" presStyleCnt="0"/>
      <dgm:spPr/>
    </dgm:pt>
    <dgm:pt modelId="{2140BBD7-7C81-44E0-B67B-F38D857F998E}" type="pres">
      <dgm:prSet presAssocID="{3370A703-15F2-4197-BEBC-A8810E975568}" presName="textNode" presStyleLbl="node1" presStyleIdx="3" presStyleCnt="5" custLinFactX="-3256" custLinFactNeighborX="-100000" custLinFactNeighborY="1862">
        <dgm:presLayoutVars>
          <dgm:bulletEnabled val="1"/>
        </dgm:presLayoutVars>
      </dgm:prSet>
      <dgm:spPr/>
    </dgm:pt>
    <dgm:pt modelId="{5D01F979-F0CB-4595-AC3C-704A9AA0DD0D}" type="pres">
      <dgm:prSet presAssocID="{6A708572-02F5-45DA-9FD4-857C9CE868AA}" presName="sibTrans" presStyleCnt="0"/>
      <dgm:spPr/>
    </dgm:pt>
    <dgm:pt modelId="{565E5C36-0CC9-4262-863E-8204CA7C9B75}" type="pres">
      <dgm:prSet presAssocID="{25CBD153-62AD-42C4-BE05-492E271F87A8}" presName="textNode" presStyleLbl="node1" presStyleIdx="4" presStyleCnt="5" custLinFactX="-6078" custLinFactNeighborX="-100000" custLinFactNeighborY="2328">
        <dgm:presLayoutVars>
          <dgm:bulletEnabled val="1"/>
        </dgm:presLayoutVars>
      </dgm:prSet>
      <dgm:spPr/>
    </dgm:pt>
  </dgm:ptLst>
  <dgm:cxnLst>
    <dgm:cxn modelId="{C9147908-AF6E-4663-A33A-687B9680C2DA}" srcId="{349645EB-7EFD-4781-B307-34B97111BC7F}" destId="{32C6711C-B02A-43D2-B7BC-F30F5E43F91A}" srcOrd="2" destOrd="0" parTransId="{F3474BB6-D5C3-4FE5-BCE8-480F7C1F02D6}" sibTransId="{DB1FE8CD-BD52-415B-BFF2-F2F865B66C7E}"/>
    <dgm:cxn modelId="{E0BDB610-2A4D-4B75-855C-EC058B0DB5EA}" srcId="{349645EB-7EFD-4781-B307-34B97111BC7F}" destId="{267D93D6-7A8F-4E21-B258-D65F4086A9E5}" srcOrd="1" destOrd="0" parTransId="{CCAA39C5-520E-4C48-9636-6CA5F3867D07}" sibTransId="{31399B68-E4EA-4EA5-8687-9FD5A232E1C0}"/>
    <dgm:cxn modelId="{9E7F4E11-0CF7-44C3-9327-498D1363B5F9}" srcId="{349645EB-7EFD-4781-B307-34B97111BC7F}" destId="{3370A703-15F2-4197-BEBC-A8810E975568}" srcOrd="3" destOrd="0" parTransId="{904E1864-F50B-43D5-BF63-A19873895658}" sibTransId="{6A708572-02F5-45DA-9FD4-857C9CE868AA}"/>
    <dgm:cxn modelId="{CE4D4A21-508C-479F-8C73-2F296B681C1C}" type="presOf" srcId="{7144F515-63B8-4805-A94A-D0ADB4344091}" destId="{2825F583-1A53-48C1-A846-485B9F4803EB}" srcOrd="0" destOrd="0" presId="urn:microsoft.com/office/officeart/2005/8/layout/hProcess9"/>
    <dgm:cxn modelId="{52099722-EB1D-424A-A4EB-BE3E2F957F62}" type="presOf" srcId="{349645EB-7EFD-4781-B307-34B97111BC7F}" destId="{6DA0DBD7-95FD-4AAA-AD5F-86DEA1A52772}" srcOrd="0" destOrd="0" presId="urn:microsoft.com/office/officeart/2005/8/layout/hProcess9"/>
    <dgm:cxn modelId="{6E315F34-5D96-464C-A88F-E0B3D7957461}" type="presOf" srcId="{25CBD153-62AD-42C4-BE05-492E271F87A8}" destId="{565E5C36-0CC9-4262-863E-8204CA7C9B75}" srcOrd="0" destOrd="0" presId="urn:microsoft.com/office/officeart/2005/8/layout/hProcess9"/>
    <dgm:cxn modelId="{AF21E35E-258E-468D-A34B-B95220369A56}" type="presOf" srcId="{32C6711C-B02A-43D2-B7BC-F30F5E43F91A}" destId="{5732F0CD-1F2F-442C-A1EF-8A20C915E144}" srcOrd="0" destOrd="0" presId="urn:microsoft.com/office/officeart/2005/8/layout/hProcess9"/>
    <dgm:cxn modelId="{E58A264F-09C2-417E-8AF0-77FB5D442634}" type="presOf" srcId="{267D93D6-7A8F-4E21-B258-D65F4086A9E5}" destId="{223CA7A3-2962-4193-8199-736CDA88D29A}" srcOrd="0" destOrd="0" presId="urn:microsoft.com/office/officeart/2005/8/layout/hProcess9"/>
    <dgm:cxn modelId="{CCF87D79-E489-4D33-BE59-31BB6A119E2B}" srcId="{349645EB-7EFD-4781-B307-34B97111BC7F}" destId="{7144F515-63B8-4805-A94A-D0ADB4344091}" srcOrd="0" destOrd="0" parTransId="{12539352-12B9-47BD-9CE7-F5DE6B56960A}" sibTransId="{B30E7A47-C034-4753-84A0-441489FE797C}"/>
    <dgm:cxn modelId="{FA828BA7-557B-4FEB-9E61-37C2CADD8A5D}" srcId="{349645EB-7EFD-4781-B307-34B97111BC7F}" destId="{25CBD153-62AD-42C4-BE05-492E271F87A8}" srcOrd="4" destOrd="0" parTransId="{2BBA93D9-FD25-4F27-8EBB-F15410FA93BC}" sibTransId="{BF6B23DE-1BA3-4EBF-A43F-92A75AA7774D}"/>
    <dgm:cxn modelId="{A92760F4-B844-4983-80FD-DAFBDD0D4411}" type="presOf" srcId="{3370A703-15F2-4197-BEBC-A8810E975568}" destId="{2140BBD7-7C81-44E0-B67B-F38D857F998E}" srcOrd="0" destOrd="0" presId="urn:microsoft.com/office/officeart/2005/8/layout/hProcess9"/>
    <dgm:cxn modelId="{C8BB91A9-637B-4708-9899-B852747161A9}" type="presParOf" srcId="{6DA0DBD7-95FD-4AAA-AD5F-86DEA1A52772}" destId="{D95E65D3-8912-4CF7-86E6-F6639FCB77BB}" srcOrd="0" destOrd="0" presId="urn:microsoft.com/office/officeart/2005/8/layout/hProcess9"/>
    <dgm:cxn modelId="{52D6C24D-1A06-40C9-B625-44C8382554BE}" type="presParOf" srcId="{6DA0DBD7-95FD-4AAA-AD5F-86DEA1A52772}" destId="{466DD901-B55A-4882-BB13-DCAE1D35E1DB}" srcOrd="1" destOrd="0" presId="urn:microsoft.com/office/officeart/2005/8/layout/hProcess9"/>
    <dgm:cxn modelId="{4ACAD65F-4B64-466C-B1E0-2942EFF0BB9C}" type="presParOf" srcId="{466DD901-B55A-4882-BB13-DCAE1D35E1DB}" destId="{2825F583-1A53-48C1-A846-485B9F4803EB}" srcOrd="0" destOrd="0" presId="urn:microsoft.com/office/officeart/2005/8/layout/hProcess9"/>
    <dgm:cxn modelId="{40695DF4-C7F0-4C99-B9BC-D8B9BB5C137B}" type="presParOf" srcId="{466DD901-B55A-4882-BB13-DCAE1D35E1DB}" destId="{85B9FC94-91E8-48C4-99AA-DB75269E1E06}" srcOrd="1" destOrd="0" presId="urn:microsoft.com/office/officeart/2005/8/layout/hProcess9"/>
    <dgm:cxn modelId="{B13AF5BE-B95A-43AF-ABEC-34704278CEA5}" type="presParOf" srcId="{466DD901-B55A-4882-BB13-DCAE1D35E1DB}" destId="{223CA7A3-2962-4193-8199-736CDA88D29A}" srcOrd="2" destOrd="0" presId="urn:microsoft.com/office/officeart/2005/8/layout/hProcess9"/>
    <dgm:cxn modelId="{140E5056-5D3D-4BEC-B740-139FB18C5306}" type="presParOf" srcId="{466DD901-B55A-4882-BB13-DCAE1D35E1DB}" destId="{908ECC49-D98B-4AA2-8947-1F9925F7546C}" srcOrd="3" destOrd="0" presId="urn:microsoft.com/office/officeart/2005/8/layout/hProcess9"/>
    <dgm:cxn modelId="{3DB043DE-EF54-4650-B69E-F28AE254493C}" type="presParOf" srcId="{466DD901-B55A-4882-BB13-DCAE1D35E1DB}" destId="{5732F0CD-1F2F-442C-A1EF-8A20C915E144}" srcOrd="4" destOrd="0" presId="urn:microsoft.com/office/officeart/2005/8/layout/hProcess9"/>
    <dgm:cxn modelId="{618E3966-AC1E-4E83-A6B4-F8CEB4AED28A}" type="presParOf" srcId="{466DD901-B55A-4882-BB13-DCAE1D35E1DB}" destId="{9BCE42CD-DA75-4472-A174-08D409735C76}" srcOrd="5" destOrd="0" presId="urn:microsoft.com/office/officeart/2005/8/layout/hProcess9"/>
    <dgm:cxn modelId="{9B3EF938-2C86-4326-913A-CA1A223DEF9D}" type="presParOf" srcId="{466DD901-B55A-4882-BB13-DCAE1D35E1DB}" destId="{2140BBD7-7C81-44E0-B67B-F38D857F998E}" srcOrd="6" destOrd="0" presId="urn:microsoft.com/office/officeart/2005/8/layout/hProcess9"/>
    <dgm:cxn modelId="{DD0F898A-98D3-42D2-8FCC-2BCFEA135DFE}" type="presParOf" srcId="{466DD901-B55A-4882-BB13-DCAE1D35E1DB}" destId="{5D01F979-F0CB-4595-AC3C-704A9AA0DD0D}" srcOrd="7" destOrd="0" presId="urn:microsoft.com/office/officeart/2005/8/layout/hProcess9"/>
    <dgm:cxn modelId="{343C09EB-F0AC-4405-84D9-291AB3CB8FCD}" type="presParOf" srcId="{466DD901-B55A-4882-BB13-DCAE1D35E1DB}" destId="{565E5C36-0CC9-4262-863E-8204CA7C9B75}"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5E65D3-8912-4CF7-86E6-F6639FCB77BB}">
      <dsp:nvSpPr>
        <dsp:cNvPr id="0" name=""/>
        <dsp:cNvSpPr/>
      </dsp:nvSpPr>
      <dsp:spPr>
        <a:xfrm>
          <a:off x="3" y="0"/>
          <a:ext cx="7560037" cy="4024859"/>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825F583-1A53-48C1-A846-485B9F4803EB}">
      <dsp:nvSpPr>
        <dsp:cNvPr id="0" name=""/>
        <dsp:cNvSpPr/>
      </dsp:nvSpPr>
      <dsp:spPr>
        <a:xfrm>
          <a:off x="3322" y="1207457"/>
          <a:ext cx="1452576" cy="1609943"/>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Imported data into Tableau</a:t>
          </a:r>
        </a:p>
      </dsp:txBody>
      <dsp:txXfrm>
        <a:off x="74231" y="1278366"/>
        <a:ext cx="1310758" cy="1468125"/>
      </dsp:txXfrm>
    </dsp:sp>
    <dsp:sp modelId="{223CA7A3-2962-4193-8199-736CDA88D29A}">
      <dsp:nvSpPr>
        <dsp:cNvPr id="0" name=""/>
        <dsp:cNvSpPr/>
      </dsp:nvSpPr>
      <dsp:spPr>
        <a:xfrm>
          <a:off x="1483556" y="1214960"/>
          <a:ext cx="1452576" cy="1609943"/>
        </a:xfrm>
        <a:prstGeom prst="roundRect">
          <a:avLst/>
        </a:prstGeom>
        <a:solidFill>
          <a:schemeClr val="accent2">
            <a:hueOff val="3000017"/>
            <a:satOff val="3846"/>
            <a:lumOff val="1029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Created Charts to understand the data</a:t>
          </a:r>
        </a:p>
      </dsp:txBody>
      <dsp:txXfrm>
        <a:off x="1554465" y="1285869"/>
        <a:ext cx="1310758" cy="1468125"/>
      </dsp:txXfrm>
    </dsp:sp>
    <dsp:sp modelId="{5732F0CD-1F2F-442C-A1EF-8A20C915E144}">
      <dsp:nvSpPr>
        <dsp:cNvPr id="0" name=""/>
        <dsp:cNvSpPr/>
      </dsp:nvSpPr>
      <dsp:spPr>
        <a:xfrm>
          <a:off x="2971284" y="1222446"/>
          <a:ext cx="1452576" cy="1609943"/>
        </a:xfrm>
        <a:prstGeom prst="roundRect">
          <a:avLst/>
        </a:prstGeom>
        <a:solidFill>
          <a:schemeClr val="accent2">
            <a:hueOff val="6000035"/>
            <a:satOff val="7693"/>
            <a:lumOff val="2058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Generate “Thought Provoking Questions”</a:t>
          </a:r>
        </a:p>
      </dsp:txBody>
      <dsp:txXfrm>
        <a:off x="3042193" y="1293355"/>
        <a:ext cx="1310758" cy="1468125"/>
      </dsp:txXfrm>
    </dsp:sp>
    <dsp:sp modelId="{2140BBD7-7C81-44E0-B67B-F38D857F998E}">
      <dsp:nvSpPr>
        <dsp:cNvPr id="0" name=""/>
        <dsp:cNvSpPr/>
      </dsp:nvSpPr>
      <dsp:spPr>
        <a:xfrm>
          <a:off x="4459012" y="1237434"/>
          <a:ext cx="1452576" cy="1609943"/>
        </a:xfrm>
        <a:prstGeom prst="roundRect">
          <a:avLst/>
        </a:prstGeom>
        <a:solidFill>
          <a:schemeClr val="accent2">
            <a:hueOff val="9000052"/>
            <a:satOff val="11539"/>
            <a:lumOff val="3088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Answer Question with Charts</a:t>
          </a:r>
        </a:p>
      </dsp:txBody>
      <dsp:txXfrm>
        <a:off x="4529921" y="1308343"/>
        <a:ext cx="1310758" cy="1468125"/>
      </dsp:txXfrm>
    </dsp:sp>
    <dsp:sp modelId="{565E5C36-0CC9-4262-863E-8204CA7C9B75}">
      <dsp:nvSpPr>
        <dsp:cNvPr id="0" name=""/>
        <dsp:cNvSpPr/>
      </dsp:nvSpPr>
      <dsp:spPr>
        <a:xfrm>
          <a:off x="5943226" y="1244937"/>
          <a:ext cx="1452576" cy="1609943"/>
        </a:xfrm>
        <a:prstGeom prst="roundRect">
          <a:avLst/>
        </a:prstGeom>
        <a:solidFill>
          <a:schemeClr val="accent2">
            <a:hueOff val="12000070"/>
            <a:satOff val="15385"/>
            <a:lumOff val="4117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Create  NYC Airbnb Dashboard &amp; Story</a:t>
          </a:r>
        </a:p>
      </dsp:txBody>
      <dsp:txXfrm>
        <a:off x="6014135" y="1315846"/>
        <a:ext cx="1310758" cy="146812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7ec50f267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17ec50f267b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Char char="●"/>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POIs are Restaurant &amp; Employment Services </a:t>
            </a:r>
          </a:p>
          <a:p>
            <a:endParaRPr lang="en-US" dirty="0"/>
          </a:p>
        </p:txBody>
      </p:sp>
    </p:spTree>
    <p:extLst>
      <p:ext uri="{BB962C8B-B14F-4D97-AF65-F5344CB8AC3E}">
        <p14:creationId xmlns:p14="http://schemas.microsoft.com/office/powerpoint/2010/main" val="503281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442821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2B37"/>
        </a:solidFill>
        <a:effectLst/>
      </p:bgPr>
    </p:bg>
    <p:spTree>
      <p:nvGrpSpPr>
        <p:cNvPr id="1" name="Shape 106"/>
        <p:cNvGrpSpPr/>
        <p:nvPr/>
      </p:nvGrpSpPr>
      <p:grpSpPr>
        <a:xfrm>
          <a:off x="0" y="0"/>
          <a:ext cx="0" cy="0"/>
          <a:chOff x="0" y="0"/>
          <a:chExt cx="0" cy="0"/>
        </a:xfrm>
      </p:grpSpPr>
      <p:sp>
        <p:nvSpPr>
          <p:cNvPr id="107" name="Google Shape;107;p25"/>
          <p:cNvSpPr txBox="1">
            <a:spLocks noGrp="1"/>
          </p:cNvSpPr>
          <p:nvPr>
            <p:ph type="title" idx="4294967295"/>
          </p:nvPr>
        </p:nvSpPr>
        <p:spPr>
          <a:xfrm>
            <a:off x="619700" y="518699"/>
            <a:ext cx="5002500" cy="2777953"/>
          </a:xfrm>
          <a:prstGeom prst="rect">
            <a:avLst/>
          </a:prstGeom>
          <a:noFill/>
          <a:ln>
            <a:noFill/>
          </a:ln>
        </p:spPr>
        <p:txBody>
          <a:bodyPr spcFirstLastPara="1" wrap="square" lIns="91425" tIns="91425" rIns="91425" bIns="91425" anchor="t" anchorCtr="0">
            <a:normAutofit fontScale="90000"/>
          </a:bodyPr>
          <a:lstStyle/>
          <a:p>
            <a:pPr algn="ctr"/>
            <a:r>
              <a:rPr lang="en-US" b="0" i="0" dirty="0">
                <a:solidFill>
                  <a:srgbClr val="F8F9FA"/>
                </a:solidFill>
                <a:effectLst/>
                <a:latin typeface="-apple-system"/>
              </a:rPr>
              <a:t>Data Visualization and Dashboards with Tableau</a:t>
            </a:r>
            <a:br>
              <a:rPr lang="en-US" b="0" i="0" dirty="0">
                <a:solidFill>
                  <a:srgbClr val="F8F9FA"/>
                </a:solidFill>
                <a:effectLst/>
                <a:latin typeface="-apple-system"/>
              </a:rPr>
            </a:br>
            <a:r>
              <a:rPr lang="en-US" b="0" i="0" dirty="0">
                <a:solidFill>
                  <a:srgbClr val="F8F9FA"/>
                </a:solidFill>
                <a:effectLst/>
                <a:latin typeface="-apple-system"/>
              </a:rPr>
              <a:t>(New York City Airbnb Dataset)</a:t>
            </a:r>
            <a:br>
              <a:rPr lang="en-US" b="0" i="0" dirty="0">
                <a:solidFill>
                  <a:srgbClr val="F8F9FA"/>
                </a:solidFill>
                <a:effectLst/>
                <a:latin typeface="-apple-system"/>
              </a:rPr>
            </a:br>
            <a:br>
              <a:rPr lang="en-US" b="0" i="0" dirty="0">
                <a:solidFill>
                  <a:srgbClr val="F8F9FA"/>
                </a:solidFill>
                <a:effectLst/>
                <a:latin typeface="-apple-system"/>
              </a:rPr>
            </a:br>
            <a:br>
              <a:rPr lang="en-US" sz="2800" b="0" i="0" dirty="0">
                <a:solidFill>
                  <a:srgbClr val="F8F9FA"/>
                </a:solidFill>
                <a:effectLst/>
                <a:latin typeface="+mn-lt"/>
              </a:rPr>
            </a:br>
            <a:br>
              <a:rPr lang="en-US" sz="2800" b="0" i="0" dirty="0">
                <a:solidFill>
                  <a:srgbClr val="F8F9FA"/>
                </a:solidFill>
                <a:effectLst/>
                <a:latin typeface="+mn-lt"/>
              </a:rPr>
            </a:br>
            <a:r>
              <a:rPr lang="en-US" sz="1600" b="0" i="0" dirty="0">
                <a:solidFill>
                  <a:srgbClr val="F8F9FA"/>
                </a:solidFill>
                <a:effectLst/>
                <a:latin typeface="+mn-lt"/>
              </a:rPr>
              <a:t>by</a:t>
            </a:r>
            <a:br>
              <a:rPr lang="en-US" sz="1600" b="0" i="0" dirty="0">
                <a:solidFill>
                  <a:srgbClr val="F8F9FA"/>
                </a:solidFill>
                <a:effectLst/>
                <a:latin typeface="+mn-lt"/>
              </a:rPr>
            </a:br>
            <a:r>
              <a:rPr lang="en-US" sz="1600" b="0" i="0" dirty="0">
                <a:solidFill>
                  <a:srgbClr val="F8F9FA"/>
                </a:solidFill>
                <a:effectLst/>
                <a:latin typeface="+mn-lt"/>
              </a:rPr>
              <a:t>Abi Afolabi</a:t>
            </a:r>
            <a:br>
              <a:rPr lang="en-US" sz="1600" b="0" i="0" dirty="0">
                <a:solidFill>
                  <a:srgbClr val="F8F9FA"/>
                </a:solidFill>
                <a:effectLst/>
                <a:latin typeface="+mn-lt"/>
              </a:rPr>
            </a:br>
            <a:r>
              <a:rPr lang="en-US" sz="1600" b="0" i="0" dirty="0">
                <a:solidFill>
                  <a:srgbClr val="F8F9FA"/>
                </a:solidFill>
                <a:effectLst/>
                <a:latin typeface="+mn-lt"/>
              </a:rPr>
              <a:t>7th August 2023</a:t>
            </a:r>
          </a:p>
        </p:txBody>
      </p:sp>
      <p:pic>
        <p:nvPicPr>
          <p:cNvPr id="108" name="Google Shape;108;p25"/>
          <p:cNvPicPr preferRelativeResize="0"/>
          <p:nvPr/>
        </p:nvPicPr>
        <p:blipFill>
          <a:blip r:embed="rId3">
            <a:alphaModFix/>
          </a:blip>
          <a:stretch>
            <a:fillRect/>
          </a:stretch>
        </p:blipFill>
        <p:spPr>
          <a:xfrm>
            <a:off x="619701" y="2379375"/>
            <a:ext cx="1661225" cy="1661225"/>
          </a:xfrm>
          <a:prstGeom prst="rect">
            <a:avLst/>
          </a:prstGeom>
          <a:noFill/>
          <a:ln>
            <a:noFill/>
          </a:ln>
        </p:spPr>
      </p:pic>
      <p:pic>
        <p:nvPicPr>
          <p:cNvPr id="109" name="Google Shape;109;p25"/>
          <p:cNvPicPr preferRelativeResize="0"/>
          <p:nvPr/>
        </p:nvPicPr>
        <p:blipFill>
          <a:blip r:embed="rId4">
            <a:alphaModFix/>
          </a:blip>
          <a:stretch>
            <a:fillRect/>
          </a:stretch>
        </p:blipFill>
        <p:spPr>
          <a:xfrm>
            <a:off x="738400" y="4184350"/>
            <a:ext cx="1827851" cy="393075"/>
          </a:xfrm>
          <a:prstGeom prst="rect">
            <a:avLst/>
          </a:prstGeom>
          <a:noFill/>
          <a:ln>
            <a:noFill/>
          </a:ln>
        </p:spPr>
      </p:pic>
      <p:pic>
        <p:nvPicPr>
          <p:cNvPr id="110" name="Google Shape;110;p25"/>
          <p:cNvPicPr preferRelativeResize="0"/>
          <p:nvPr/>
        </p:nvPicPr>
        <p:blipFill>
          <a:blip r:embed="rId3">
            <a:alphaModFix/>
          </a:blip>
          <a:stretch>
            <a:fillRect/>
          </a:stretch>
        </p:blipFill>
        <p:spPr>
          <a:xfrm>
            <a:off x="4762656" y="1741137"/>
            <a:ext cx="1661225" cy="1661225"/>
          </a:xfrm>
          <a:prstGeom prst="rect">
            <a:avLst/>
          </a:prstGeom>
          <a:noFill/>
          <a:ln>
            <a:noFill/>
          </a:ln>
        </p:spPr>
      </p:pic>
      <p:pic>
        <p:nvPicPr>
          <p:cNvPr id="111" name="Google Shape;111;p25"/>
          <p:cNvPicPr preferRelativeResize="0"/>
          <p:nvPr/>
        </p:nvPicPr>
        <p:blipFill>
          <a:blip r:embed="rId5">
            <a:alphaModFix/>
          </a:blip>
          <a:stretch>
            <a:fillRect/>
          </a:stretch>
        </p:blipFill>
        <p:spPr>
          <a:xfrm>
            <a:off x="3579662" y="2337425"/>
            <a:ext cx="1984675" cy="1984675"/>
          </a:xfrm>
          <a:prstGeom prst="rect">
            <a:avLst/>
          </a:prstGeom>
          <a:noFill/>
          <a:ln>
            <a:noFill/>
          </a:ln>
        </p:spPr>
      </p:pic>
      <p:sp>
        <p:nvSpPr>
          <p:cNvPr id="112" name="Google Shape;112;p25"/>
          <p:cNvSpPr/>
          <p:nvPr/>
        </p:nvSpPr>
        <p:spPr>
          <a:xfrm>
            <a:off x="5622226" y="0"/>
            <a:ext cx="7715299" cy="5143500"/>
          </a:xfrm>
          <a:prstGeom prst="flowChartInputOutpu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ED7F0-19BD-1FA1-81C5-D050A9B4AB76}"/>
              </a:ext>
            </a:extLst>
          </p:cNvPr>
          <p:cNvSpPr>
            <a:spLocks noGrp="1"/>
          </p:cNvSpPr>
          <p:nvPr>
            <p:ph type="title"/>
          </p:nvPr>
        </p:nvSpPr>
        <p:spPr/>
        <p:txBody>
          <a:bodyPr>
            <a:normAutofit fontScale="90000"/>
          </a:bodyPr>
          <a:lstStyle/>
          <a:p>
            <a:endParaRPr lang="en-US"/>
          </a:p>
        </p:txBody>
      </p:sp>
      <p:sp>
        <p:nvSpPr>
          <p:cNvPr id="3" name="Text Placeholder 2">
            <a:extLst>
              <a:ext uri="{FF2B5EF4-FFF2-40B4-BE49-F238E27FC236}">
                <a16:creationId xmlns:a16="http://schemas.microsoft.com/office/drawing/2014/main" id="{A3AE0005-D101-D08D-870C-1177ABDC377F}"/>
              </a:ext>
            </a:extLst>
          </p:cNvPr>
          <p:cNvSpPr>
            <a:spLocks noGrp="1"/>
          </p:cNvSpPr>
          <p:nvPr>
            <p:ph type="body" idx="1"/>
          </p:nvPr>
        </p:nvSpPr>
        <p:spPr/>
        <p:txBody>
          <a:bodyPr>
            <a:normAutofit fontScale="92500" lnSpcReduction="20000"/>
          </a:bodyPr>
          <a:lstStyle/>
          <a:p>
            <a:pPr marL="0" indent="0">
              <a:buNone/>
            </a:pPr>
            <a:r>
              <a:rPr lang="en-CA" sz="2000" dirty="0"/>
              <a:t>5-minute presentations each (on Monday)</a:t>
            </a:r>
          </a:p>
          <a:p>
            <a:r>
              <a:rPr lang="en-US" sz="2000" dirty="0"/>
              <a:t>Spend 1 min on project flow structure. What were the steps in your project?</a:t>
            </a:r>
          </a:p>
          <a:p>
            <a:r>
              <a:rPr lang="en-US" sz="2000" dirty="0"/>
              <a:t>Spend 1-2 minutes showing your results. Make sure to highlight:</a:t>
            </a:r>
          </a:p>
          <a:p>
            <a:pPr lvl="1"/>
            <a:r>
              <a:rPr lang="en-US" sz="1600" dirty="0"/>
              <a:t>For Option 1, share the visualizations that you produced in response to the questions.</a:t>
            </a:r>
          </a:p>
          <a:p>
            <a:pPr lvl="1"/>
            <a:r>
              <a:rPr lang="en-US" sz="1600" dirty="0"/>
              <a:t>For Option 2, please share what your main data question was, what you wanted to answer, the dataset you selected, and then explain some of the features of the dataset as well.</a:t>
            </a:r>
          </a:p>
          <a:p>
            <a:r>
              <a:rPr lang="en-US" sz="2000" dirty="0"/>
              <a:t>Explain the biggest challenges in 1 min.</a:t>
            </a:r>
          </a:p>
          <a:p>
            <a:r>
              <a:rPr lang="en-US" sz="2000" dirty="0"/>
              <a:t>What would you do if you had a bit more time?</a:t>
            </a:r>
          </a:p>
          <a:p>
            <a:r>
              <a:rPr lang="en-US" sz="2000" dirty="0"/>
              <a:t>In your presentation, make sure to explain the rationale for the visualizations you selected for either Option 1 or 2.</a:t>
            </a:r>
            <a:endParaRPr lang="en-CA" sz="1600" dirty="0"/>
          </a:p>
          <a:p>
            <a:pPr marL="114300" indent="0">
              <a:buNone/>
            </a:pPr>
            <a:endParaRPr lang="en-US" dirty="0"/>
          </a:p>
        </p:txBody>
      </p:sp>
    </p:spTree>
    <p:extLst>
      <p:ext uri="{BB962C8B-B14F-4D97-AF65-F5344CB8AC3E}">
        <p14:creationId xmlns:p14="http://schemas.microsoft.com/office/powerpoint/2010/main" val="991582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DF794-98EF-B471-8774-0CD5AA6F9095}"/>
              </a:ext>
            </a:extLst>
          </p:cNvPr>
          <p:cNvSpPr>
            <a:spLocks noGrp="1"/>
          </p:cNvSpPr>
          <p:nvPr>
            <p:ph type="title"/>
          </p:nvPr>
        </p:nvSpPr>
        <p:spPr/>
        <p:txBody>
          <a:bodyPr>
            <a:normAutofit fontScale="90000"/>
          </a:bodyPr>
          <a:lstStyle/>
          <a:p>
            <a:r>
              <a:rPr lang="en-US" dirty="0"/>
              <a:t>Project Overview &amp; Goals</a:t>
            </a:r>
          </a:p>
        </p:txBody>
      </p:sp>
      <p:sp>
        <p:nvSpPr>
          <p:cNvPr id="3" name="Text Placeholder 2">
            <a:extLst>
              <a:ext uri="{FF2B5EF4-FFF2-40B4-BE49-F238E27FC236}">
                <a16:creationId xmlns:a16="http://schemas.microsoft.com/office/drawing/2014/main" id="{6A614769-E9E2-4342-C364-46BAD02B1D42}"/>
              </a:ext>
            </a:extLst>
          </p:cNvPr>
          <p:cNvSpPr>
            <a:spLocks noGrp="1"/>
          </p:cNvSpPr>
          <p:nvPr>
            <p:ph type="body" idx="1"/>
          </p:nvPr>
        </p:nvSpPr>
        <p:spPr>
          <a:xfrm>
            <a:off x="311700" y="1152475"/>
            <a:ext cx="4080418" cy="3416400"/>
          </a:xfrm>
        </p:spPr>
        <p:txBody>
          <a:bodyPr>
            <a:normAutofit fontScale="92500" lnSpcReduction="10000"/>
          </a:bodyPr>
          <a:lstStyle/>
          <a:p>
            <a:r>
              <a:rPr lang="en-US" dirty="0"/>
              <a:t>Practice using Tableau for visualization, dashboard design and storytelling</a:t>
            </a:r>
          </a:p>
          <a:p>
            <a:endParaRPr lang="en-US" dirty="0"/>
          </a:p>
          <a:p>
            <a:pPr lvl="1"/>
            <a:r>
              <a:rPr lang="en-US" dirty="0"/>
              <a:t>Turn data into easily consumable visual insights.</a:t>
            </a:r>
          </a:p>
          <a:p>
            <a:pPr lvl="1"/>
            <a:endParaRPr lang="en-US" dirty="0"/>
          </a:p>
          <a:p>
            <a:pPr lvl="1"/>
            <a:r>
              <a:rPr lang="en-US" dirty="0"/>
              <a:t>Create impactful dashboards that help stakeholders make decisions that address business questions and/or problems.</a:t>
            </a:r>
          </a:p>
          <a:p>
            <a:pPr lvl="1"/>
            <a:endParaRPr lang="en-US" dirty="0"/>
          </a:p>
          <a:p>
            <a:pPr lvl="1"/>
            <a:r>
              <a:rPr lang="en-US" dirty="0"/>
              <a:t>Communicate insights with the correct visualizations.</a:t>
            </a:r>
          </a:p>
          <a:p>
            <a:pPr lvl="1"/>
            <a:endParaRPr lang="en-US" dirty="0"/>
          </a:p>
        </p:txBody>
      </p:sp>
      <p:pic>
        <p:nvPicPr>
          <p:cNvPr id="5" name="Picture 4" descr="An aerial view of a city&#10;&#10;Description automatically generated">
            <a:extLst>
              <a:ext uri="{FF2B5EF4-FFF2-40B4-BE49-F238E27FC236}">
                <a16:creationId xmlns:a16="http://schemas.microsoft.com/office/drawing/2014/main" id="{2EEC8DF4-FBE5-9A5B-D9F7-74B1AE82CF3F}"/>
              </a:ext>
            </a:extLst>
          </p:cNvPr>
          <p:cNvPicPr>
            <a:picLocks noChangeAspect="1"/>
          </p:cNvPicPr>
          <p:nvPr/>
        </p:nvPicPr>
        <p:blipFill>
          <a:blip r:embed="rId2"/>
          <a:stretch>
            <a:fillRect/>
          </a:stretch>
        </p:blipFill>
        <p:spPr>
          <a:xfrm>
            <a:off x="5914014" y="1976284"/>
            <a:ext cx="2589615" cy="2416490"/>
          </a:xfrm>
          <a:prstGeom prst="rect">
            <a:avLst/>
          </a:prstGeom>
        </p:spPr>
      </p:pic>
    </p:spTree>
    <p:extLst>
      <p:ext uri="{BB962C8B-B14F-4D97-AF65-F5344CB8AC3E}">
        <p14:creationId xmlns:p14="http://schemas.microsoft.com/office/powerpoint/2010/main" val="782423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6FDAA-3C7C-2584-0E18-2B9E854E686E}"/>
              </a:ext>
            </a:extLst>
          </p:cNvPr>
          <p:cNvSpPr>
            <a:spLocks noGrp="1"/>
          </p:cNvSpPr>
          <p:nvPr>
            <p:ph type="title"/>
          </p:nvPr>
        </p:nvSpPr>
        <p:spPr>
          <a:xfrm>
            <a:off x="311700" y="250152"/>
            <a:ext cx="8520600" cy="572700"/>
          </a:xfrm>
        </p:spPr>
        <p:txBody>
          <a:bodyPr>
            <a:normAutofit fontScale="90000"/>
          </a:bodyPr>
          <a:lstStyle/>
          <a:p>
            <a:r>
              <a:rPr lang="en-US" dirty="0"/>
              <a:t>Project Execution Steps: </a:t>
            </a:r>
            <a:r>
              <a:rPr lang="en-US" sz="1800" dirty="0">
                <a:solidFill>
                  <a:schemeClr val="accent1">
                    <a:lumMod val="50000"/>
                  </a:schemeClr>
                </a:solidFill>
              </a:rPr>
              <a:t>Option 2: New York City Airbnb dataset</a:t>
            </a:r>
          </a:p>
        </p:txBody>
      </p:sp>
      <p:graphicFrame>
        <p:nvGraphicFramePr>
          <p:cNvPr id="4" name="Diagram 3">
            <a:extLst>
              <a:ext uri="{FF2B5EF4-FFF2-40B4-BE49-F238E27FC236}">
                <a16:creationId xmlns:a16="http://schemas.microsoft.com/office/drawing/2014/main" id="{C4832549-58D4-A5BE-4F75-862579EB9990}"/>
              </a:ext>
            </a:extLst>
          </p:cNvPr>
          <p:cNvGraphicFramePr/>
          <p:nvPr>
            <p:extLst>
              <p:ext uri="{D42A27DB-BD31-4B8C-83A1-F6EECF244321}">
                <p14:modId xmlns:p14="http://schemas.microsoft.com/office/powerpoint/2010/main" val="2984821487"/>
              </p:ext>
            </p:extLst>
          </p:nvPr>
        </p:nvGraphicFramePr>
        <p:xfrm>
          <a:off x="1059303" y="1011836"/>
          <a:ext cx="7560041" cy="40248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380611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0ADBD-D233-5157-0091-CE415ED9DF8D}"/>
              </a:ext>
            </a:extLst>
          </p:cNvPr>
          <p:cNvSpPr>
            <a:spLocks noGrp="1"/>
          </p:cNvSpPr>
          <p:nvPr>
            <p:ph type="title"/>
          </p:nvPr>
        </p:nvSpPr>
        <p:spPr/>
        <p:txBody>
          <a:bodyPr>
            <a:normAutofit fontScale="90000"/>
          </a:bodyPr>
          <a:lstStyle/>
          <a:p>
            <a:r>
              <a:rPr lang="en-US" dirty="0"/>
              <a:t>Understanding the Dataset</a:t>
            </a:r>
          </a:p>
        </p:txBody>
      </p:sp>
      <p:grpSp>
        <p:nvGrpSpPr>
          <p:cNvPr id="12" name="Group 11">
            <a:extLst>
              <a:ext uri="{FF2B5EF4-FFF2-40B4-BE49-F238E27FC236}">
                <a16:creationId xmlns:a16="http://schemas.microsoft.com/office/drawing/2014/main" id="{1A6A4790-AAB9-9905-59BC-3831E3C732D1}"/>
              </a:ext>
            </a:extLst>
          </p:cNvPr>
          <p:cNvGrpSpPr/>
          <p:nvPr/>
        </p:nvGrpSpPr>
        <p:grpSpPr>
          <a:xfrm>
            <a:off x="657482" y="1128721"/>
            <a:ext cx="1764924" cy="4003700"/>
            <a:chOff x="657482" y="1128721"/>
            <a:chExt cx="1764924" cy="4003700"/>
          </a:xfrm>
        </p:grpSpPr>
        <p:pic>
          <p:nvPicPr>
            <p:cNvPr id="5" name="Picture 4">
              <a:extLst>
                <a:ext uri="{FF2B5EF4-FFF2-40B4-BE49-F238E27FC236}">
                  <a16:creationId xmlns:a16="http://schemas.microsoft.com/office/drawing/2014/main" id="{058004F4-6474-6B29-400D-15CAD90829E9}"/>
                </a:ext>
              </a:extLst>
            </p:cNvPr>
            <p:cNvPicPr>
              <a:picLocks noChangeAspect="1"/>
            </p:cNvPicPr>
            <p:nvPr/>
          </p:nvPicPr>
          <p:blipFill rotWithShape="1">
            <a:blip r:embed="rId2"/>
            <a:srcRect l="1456" t="1458" r="-1"/>
            <a:stretch/>
          </p:blipFill>
          <p:spPr>
            <a:xfrm>
              <a:off x="657482" y="1128721"/>
              <a:ext cx="1764924" cy="3558676"/>
            </a:xfrm>
            <a:prstGeom prst="rect">
              <a:avLst/>
            </a:prstGeom>
          </p:spPr>
        </p:pic>
        <p:sp>
          <p:nvSpPr>
            <p:cNvPr id="9" name="TextBox 8">
              <a:extLst>
                <a:ext uri="{FF2B5EF4-FFF2-40B4-BE49-F238E27FC236}">
                  <a16:creationId xmlns:a16="http://schemas.microsoft.com/office/drawing/2014/main" id="{A25A92BB-8795-71C9-3BDF-6CBB57BD473D}"/>
                </a:ext>
              </a:extLst>
            </p:cNvPr>
            <p:cNvSpPr txBox="1"/>
            <p:nvPr/>
          </p:nvSpPr>
          <p:spPr>
            <a:xfrm>
              <a:off x="682222" y="4732311"/>
              <a:ext cx="1676409" cy="400110"/>
            </a:xfrm>
            <a:prstGeom prst="rect">
              <a:avLst/>
            </a:prstGeom>
            <a:noFill/>
          </p:spPr>
          <p:txBody>
            <a:bodyPr wrap="square" rtlCol="0">
              <a:spAutoFit/>
            </a:bodyPr>
            <a:lstStyle/>
            <a:p>
              <a:pPr algn="ctr"/>
              <a:r>
                <a:rPr lang="en-US" sz="1000" dirty="0"/>
                <a:t>5 neighborhoods offering Airbnb services</a:t>
              </a:r>
            </a:p>
          </p:txBody>
        </p:sp>
      </p:grpSp>
      <p:grpSp>
        <p:nvGrpSpPr>
          <p:cNvPr id="13" name="Group 12">
            <a:extLst>
              <a:ext uri="{FF2B5EF4-FFF2-40B4-BE49-F238E27FC236}">
                <a16:creationId xmlns:a16="http://schemas.microsoft.com/office/drawing/2014/main" id="{EE179B7C-A4B1-1DEF-8931-DEA89D726941}"/>
              </a:ext>
            </a:extLst>
          </p:cNvPr>
          <p:cNvGrpSpPr/>
          <p:nvPr/>
        </p:nvGrpSpPr>
        <p:grpSpPr>
          <a:xfrm>
            <a:off x="3128225" y="1078590"/>
            <a:ext cx="2887550" cy="3899942"/>
            <a:chOff x="3128225" y="1078590"/>
            <a:chExt cx="2887550" cy="3899942"/>
          </a:xfrm>
        </p:grpSpPr>
        <p:pic>
          <p:nvPicPr>
            <p:cNvPr id="7" name="Picture 6">
              <a:extLst>
                <a:ext uri="{FF2B5EF4-FFF2-40B4-BE49-F238E27FC236}">
                  <a16:creationId xmlns:a16="http://schemas.microsoft.com/office/drawing/2014/main" id="{97CDA0B1-91E4-39A2-33A3-EB18779224F1}"/>
                </a:ext>
              </a:extLst>
            </p:cNvPr>
            <p:cNvPicPr>
              <a:picLocks noChangeAspect="1"/>
            </p:cNvPicPr>
            <p:nvPr/>
          </p:nvPicPr>
          <p:blipFill>
            <a:blip r:embed="rId3"/>
            <a:stretch>
              <a:fillRect/>
            </a:stretch>
          </p:blipFill>
          <p:spPr>
            <a:xfrm>
              <a:off x="3128225" y="1078590"/>
              <a:ext cx="2887550" cy="3558675"/>
            </a:xfrm>
            <a:prstGeom prst="rect">
              <a:avLst/>
            </a:prstGeom>
          </p:spPr>
        </p:pic>
        <p:sp>
          <p:nvSpPr>
            <p:cNvPr id="10" name="TextBox 9">
              <a:extLst>
                <a:ext uri="{FF2B5EF4-FFF2-40B4-BE49-F238E27FC236}">
                  <a16:creationId xmlns:a16="http://schemas.microsoft.com/office/drawing/2014/main" id="{D5601A20-4B2D-1402-EBAE-C0A30C16780E}"/>
                </a:ext>
              </a:extLst>
            </p:cNvPr>
            <p:cNvSpPr txBox="1"/>
            <p:nvPr/>
          </p:nvSpPr>
          <p:spPr>
            <a:xfrm>
              <a:off x="3701908" y="4732311"/>
              <a:ext cx="1676409" cy="246221"/>
            </a:xfrm>
            <a:prstGeom prst="rect">
              <a:avLst/>
            </a:prstGeom>
            <a:noFill/>
          </p:spPr>
          <p:txBody>
            <a:bodyPr wrap="square" rtlCol="0">
              <a:spAutoFit/>
            </a:bodyPr>
            <a:lstStyle/>
            <a:p>
              <a:pPr algn="ctr"/>
              <a:r>
                <a:rPr lang="en-US" sz="1000" dirty="0"/>
                <a:t>15 property types</a:t>
              </a:r>
            </a:p>
          </p:txBody>
        </p:sp>
      </p:grpSp>
      <p:grpSp>
        <p:nvGrpSpPr>
          <p:cNvPr id="14" name="Group 13">
            <a:extLst>
              <a:ext uri="{FF2B5EF4-FFF2-40B4-BE49-F238E27FC236}">
                <a16:creationId xmlns:a16="http://schemas.microsoft.com/office/drawing/2014/main" id="{C62CE5F2-53C4-EA94-DFA9-A0ECEB42299D}"/>
              </a:ext>
            </a:extLst>
          </p:cNvPr>
          <p:cNvGrpSpPr/>
          <p:nvPr/>
        </p:nvGrpSpPr>
        <p:grpSpPr>
          <a:xfrm>
            <a:off x="6779470" y="1078591"/>
            <a:ext cx="1676409" cy="3958442"/>
            <a:chOff x="6779470" y="1078591"/>
            <a:chExt cx="1676409" cy="3958442"/>
          </a:xfrm>
        </p:grpSpPr>
        <p:pic>
          <p:nvPicPr>
            <p:cNvPr id="8" name="Content Placeholder 4">
              <a:extLst>
                <a:ext uri="{FF2B5EF4-FFF2-40B4-BE49-F238E27FC236}">
                  <a16:creationId xmlns:a16="http://schemas.microsoft.com/office/drawing/2014/main" id="{4386C0A4-7BB4-544F-AC35-3E05CC1FC5B7}"/>
                </a:ext>
              </a:extLst>
            </p:cNvPr>
            <p:cNvPicPr>
              <a:picLocks noChangeAspect="1"/>
            </p:cNvPicPr>
            <p:nvPr/>
          </p:nvPicPr>
          <p:blipFill rotWithShape="1">
            <a:blip r:embed="rId4"/>
            <a:srcRect l="4804"/>
            <a:stretch/>
          </p:blipFill>
          <p:spPr>
            <a:xfrm>
              <a:off x="6831452" y="1078591"/>
              <a:ext cx="1534089" cy="3497466"/>
            </a:xfrm>
            <a:prstGeom prst="rect">
              <a:avLst/>
            </a:prstGeom>
            <a:noFill/>
            <a:ln>
              <a:noFill/>
            </a:ln>
          </p:spPr>
        </p:pic>
        <p:sp>
          <p:nvSpPr>
            <p:cNvPr id="11" name="TextBox 10">
              <a:extLst>
                <a:ext uri="{FF2B5EF4-FFF2-40B4-BE49-F238E27FC236}">
                  <a16:creationId xmlns:a16="http://schemas.microsoft.com/office/drawing/2014/main" id="{48779328-A323-2990-350E-58BD875C3D65}"/>
                </a:ext>
              </a:extLst>
            </p:cNvPr>
            <p:cNvSpPr txBox="1"/>
            <p:nvPr/>
          </p:nvSpPr>
          <p:spPr>
            <a:xfrm>
              <a:off x="6779470" y="4636923"/>
              <a:ext cx="1676409" cy="400110"/>
            </a:xfrm>
            <a:prstGeom prst="rect">
              <a:avLst/>
            </a:prstGeom>
            <a:noFill/>
          </p:spPr>
          <p:txBody>
            <a:bodyPr wrap="square" rtlCol="0">
              <a:spAutoFit/>
            </a:bodyPr>
            <a:lstStyle/>
            <a:p>
              <a:pPr algn="ctr"/>
              <a:r>
                <a:rPr lang="en-US" sz="1000" dirty="0"/>
                <a:t>Apartments generated the highest revenue</a:t>
              </a:r>
            </a:p>
          </p:txBody>
        </p:sp>
      </p:grpSp>
    </p:spTree>
    <p:extLst>
      <p:ext uri="{BB962C8B-B14F-4D97-AF65-F5344CB8AC3E}">
        <p14:creationId xmlns:p14="http://schemas.microsoft.com/office/powerpoint/2010/main" val="2087417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barn(inVertical)">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2D732-6C3D-86F9-B1A3-C12D96E20B92}"/>
              </a:ext>
            </a:extLst>
          </p:cNvPr>
          <p:cNvSpPr>
            <a:spLocks noGrp="1"/>
          </p:cNvSpPr>
          <p:nvPr>
            <p:ph type="title"/>
          </p:nvPr>
        </p:nvSpPr>
        <p:spPr>
          <a:xfrm>
            <a:off x="311700" y="176329"/>
            <a:ext cx="8520600" cy="572700"/>
          </a:xfrm>
        </p:spPr>
        <p:txBody>
          <a:bodyPr>
            <a:normAutofit fontScale="90000"/>
          </a:bodyPr>
          <a:lstStyle/>
          <a:p>
            <a:r>
              <a:rPr lang="en-US" dirty="0"/>
              <a:t>Deep-dive Data Questions I</a:t>
            </a:r>
          </a:p>
        </p:txBody>
      </p:sp>
      <p:sp>
        <p:nvSpPr>
          <p:cNvPr id="3" name="Text Placeholder 2">
            <a:extLst>
              <a:ext uri="{FF2B5EF4-FFF2-40B4-BE49-F238E27FC236}">
                <a16:creationId xmlns:a16="http://schemas.microsoft.com/office/drawing/2014/main" id="{8CC51969-2DAF-9182-B4AA-DE6C98E8945E}"/>
              </a:ext>
            </a:extLst>
          </p:cNvPr>
          <p:cNvSpPr>
            <a:spLocks noGrp="1"/>
          </p:cNvSpPr>
          <p:nvPr>
            <p:ph type="body" idx="1"/>
          </p:nvPr>
        </p:nvSpPr>
        <p:spPr>
          <a:xfrm>
            <a:off x="399490" y="831292"/>
            <a:ext cx="2136532" cy="717374"/>
          </a:xfrm>
        </p:spPr>
        <p:txBody>
          <a:bodyPr>
            <a:normAutofit fontScale="47500" lnSpcReduction="20000"/>
          </a:bodyPr>
          <a:lstStyle/>
          <a:p>
            <a:pPr marL="114300" indent="0">
              <a:buNone/>
            </a:pPr>
            <a:r>
              <a:rPr lang="en-US" sz="2400" dirty="0"/>
              <a:t>1. Which neighborhood is the most expensive and least expensive? </a:t>
            </a:r>
          </a:p>
          <a:p>
            <a:pPr marL="114300" indent="0">
              <a:buNone/>
            </a:pPr>
            <a:endParaRPr lang="en-US" dirty="0"/>
          </a:p>
        </p:txBody>
      </p:sp>
      <p:sp>
        <p:nvSpPr>
          <p:cNvPr id="8" name="Text Placeholder 2">
            <a:extLst>
              <a:ext uri="{FF2B5EF4-FFF2-40B4-BE49-F238E27FC236}">
                <a16:creationId xmlns:a16="http://schemas.microsoft.com/office/drawing/2014/main" id="{C68300D2-0515-E7D1-0918-C3A05BDF56F4}"/>
              </a:ext>
            </a:extLst>
          </p:cNvPr>
          <p:cNvSpPr txBox="1">
            <a:spLocks/>
          </p:cNvSpPr>
          <p:nvPr/>
        </p:nvSpPr>
        <p:spPr>
          <a:xfrm>
            <a:off x="5255529" y="979984"/>
            <a:ext cx="2420715" cy="642584"/>
          </a:xfrm>
          <a:prstGeom prst="rect">
            <a:avLst/>
          </a:prstGeom>
          <a:noFill/>
          <a:ln>
            <a:noFill/>
          </a:ln>
        </p:spPr>
        <p:txBody>
          <a:bodyPr spcFirstLastPara="1" wrap="square" lIns="91425" tIns="91425" rIns="91425" bIns="91425" anchor="t" anchorCtr="0">
            <a:normAutofit fontScale="70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dirty="0"/>
              <a:t>2. Which neighborhood has the highest review rating?</a:t>
            </a:r>
          </a:p>
        </p:txBody>
      </p:sp>
      <p:sp>
        <p:nvSpPr>
          <p:cNvPr id="12" name="TextBox 11">
            <a:extLst>
              <a:ext uri="{FF2B5EF4-FFF2-40B4-BE49-F238E27FC236}">
                <a16:creationId xmlns:a16="http://schemas.microsoft.com/office/drawing/2014/main" id="{7585C753-CEA5-3E2E-632B-1355504A0130}"/>
              </a:ext>
            </a:extLst>
          </p:cNvPr>
          <p:cNvSpPr txBox="1"/>
          <p:nvPr/>
        </p:nvSpPr>
        <p:spPr>
          <a:xfrm>
            <a:off x="2982607" y="1950204"/>
            <a:ext cx="2079039" cy="18299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114300" indent="0">
              <a:lnSpc>
                <a:spcPct val="115000"/>
              </a:lnSpc>
              <a:buClr>
                <a:schemeClr val="dk2"/>
              </a:buClr>
              <a:buSzPts val="1800"/>
              <a:buNone/>
              <a:defRPr sz="1800">
                <a:solidFill>
                  <a:schemeClr val="dk2"/>
                </a:solidFill>
              </a:defRPr>
            </a:lvl1pPr>
            <a:lvl2pPr marL="914400" indent="-317500">
              <a:lnSpc>
                <a:spcPct val="115000"/>
              </a:lnSpc>
              <a:buClr>
                <a:schemeClr val="dk2"/>
              </a:buClr>
              <a:buSzPts val="1400"/>
              <a:buChar char="○"/>
              <a:defRPr>
                <a:solidFill>
                  <a:schemeClr val="dk2"/>
                </a:solidFill>
              </a:defRPr>
            </a:lvl2pPr>
            <a:lvl3pPr marL="1371600" indent="-317500">
              <a:lnSpc>
                <a:spcPct val="115000"/>
              </a:lnSpc>
              <a:buClr>
                <a:schemeClr val="dk2"/>
              </a:buClr>
              <a:buSzPts val="1400"/>
              <a:buChar char="■"/>
              <a:defRPr>
                <a:solidFill>
                  <a:schemeClr val="dk2"/>
                </a:solidFill>
              </a:defRPr>
            </a:lvl3pPr>
            <a:lvl4pPr marL="1828800" indent="-317500">
              <a:lnSpc>
                <a:spcPct val="115000"/>
              </a:lnSpc>
              <a:buClr>
                <a:schemeClr val="dk2"/>
              </a:buClr>
              <a:buSzPts val="1400"/>
              <a:buChar char="●"/>
              <a:defRPr>
                <a:solidFill>
                  <a:schemeClr val="dk2"/>
                </a:solidFill>
              </a:defRPr>
            </a:lvl4pPr>
            <a:lvl5pPr marL="2286000" indent="-317500">
              <a:lnSpc>
                <a:spcPct val="115000"/>
              </a:lnSpc>
              <a:buClr>
                <a:schemeClr val="dk2"/>
              </a:buClr>
              <a:buSzPts val="1400"/>
              <a:buChar char="○"/>
              <a:defRPr>
                <a:solidFill>
                  <a:schemeClr val="dk2"/>
                </a:solidFill>
              </a:defRPr>
            </a:lvl5pPr>
            <a:lvl6pPr marL="2743200" indent="-317500">
              <a:lnSpc>
                <a:spcPct val="115000"/>
              </a:lnSpc>
              <a:buClr>
                <a:schemeClr val="dk2"/>
              </a:buClr>
              <a:buSzPts val="1400"/>
              <a:buChar char="■"/>
              <a:defRPr>
                <a:solidFill>
                  <a:schemeClr val="dk2"/>
                </a:solidFill>
              </a:defRPr>
            </a:lvl6pPr>
            <a:lvl7pPr marL="3200400" indent="-317500">
              <a:lnSpc>
                <a:spcPct val="115000"/>
              </a:lnSpc>
              <a:buClr>
                <a:schemeClr val="dk2"/>
              </a:buClr>
              <a:buSzPts val="1400"/>
              <a:buChar char="●"/>
              <a:defRPr>
                <a:solidFill>
                  <a:schemeClr val="dk2"/>
                </a:solidFill>
              </a:defRPr>
            </a:lvl7pPr>
            <a:lvl8pPr marL="3657600" indent="-317500">
              <a:lnSpc>
                <a:spcPct val="115000"/>
              </a:lnSpc>
              <a:buClr>
                <a:schemeClr val="dk2"/>
              </a:buClr>
              <a:buSzPts val="1400"/>
              <a:buChar char="○"/>
              <a:defRPr>
                <a:solidFill>
                  <a:schemeClr val="dk2"/>
                </a:solidFill>
              </a:defRPr>
            </a:lvl8pPr>
            <a:lvl9pPr marL="4114800" indent="-317500">
              <a:lnSpc>
                <a:spcPct val="115000"/>
              </a:lnSpc>
              <a:buClr>
                <a:schemeClr val="dk2"/>
              </a:buClr>
              <a:buSzPts val="1400"/>
              <a:buChar char="■"/>
              <a:defRPr>
                <a:solidFill>
                  <a:schemeClr val="dk2"/>
                </a:solidFill>
              </a:defRPr>
            </a:lvl9pPr>
          </a:lstStyle>
          <a:p>
            <a:r>
              <a:rPr lang="en-US" sz="1300" dirty="0"/>
              <a:t>3. Is the neighborhood with the highest review rating also the most expensive?</a:t>
            </a:r>
          </a:p>
          <a:p>
            <a:pPr algn="ctr"/>
            <a:r>
              <a:rPr lang="en-US" sz="1300" dirty="0">
                <a:solidFill>
                  <a:schemeClr val="accent1">
                    <a:lumMod val="50000"/>
                  </a:schemeClr>
                </a:solidFill>
              </a:rPr>
              <a:t>Not really, Average rating is very close in all neighborhoods.</a:t>
            </a:r>
          </a:p>
        </p:txBody>
      </p:sp>
      <p:pic>
        <p:nvPicPr>
          <p:cNvPr id="5" name="Picture 4">
            <a:extLst>
              <a:ext uri="{FF2B5EF4-FFF2-40B4-BE49-F238E27FC236}">
                <a16:creationId xmlns:a16="http://schemas.microsoft.com/office/drawing/2014/main" id="{8C94CBB0-E081-96B9-31E4-DD9EB42CB849}"/>
              </a:ext>
            </a:extLst>
          </p:cNvPr>
          <p:cNvPicPr>
            <a:picLocks noChangeAspect="1"/>
          </p:cNvPicPr>
          <p:nvPr/>
        </p:nvPicPr>
        <p:blipFill>
          <a:blip r:embed="rId2"/>
          <a:stretch>
            <a:fillRect/>
          </a:stretch>
        </p:blipFill>
        <p:spPr>
          <a:xfrm>
            <a:off x="485879" y="1496415"/>
            <a:ext cx="2050143" cy="3591970"/>
          </a:xfrm>
          <a:prstGeom prst="rect">
            <a:avLst/>
          </a:prstGeom>
        </p:spPr>
      </p:pic>
      <p:pic>
        <p:nvPicPr>
          <p:cNvPr id="9" name="Picture 8">
            <a:extLst>
              <a:ext uri="{FF2B5EF4-FFF2-40B4-BE49-F238E27FC236}">
                <a16:creationId xmlns:a16="http://schemas.microsoft.com/office/drawing/2014/main" id="{BEC38F53-18E2-428B-7EEA-D7B62310EF0F}"/>
              </a:ext>
            </a:extLst>
          </p:cNvPr>
          <p:cNvPicPr>
            <a:picLocks noChangeAspect="1"/>
          </p:cNvPicPr>
          <p:nvPr/>
        </p:nvPicPr>
        <p:blipFill>
          <a:blip r:embed="rId3"/>
          <a:stretch>
            <a:fillRect/>
          </a:stretch>
        </p:blipFill>
        <p:spPr>
          <a:xfrm>
            <a:off x="5033033" y="1928459"/>
            <a:ext cx="3997845" cy="2869784"/>
          </a:xfrm>
          <a:prstGeom prst="rect">
            <a:avLst/>
          </a:prstGeom>
        </p:spPr>
      </p:pic>
      <p:sp>
        <p:nvSpPr>
          <p:cNvPr id="13" name="Rectangle 12">
            <a:extLst>
              <a:ext uri="{FF2B5EF4-FFF2-40B4-BE49-F238E27FC236}">
                <a16:creationId xmlns:a16="http://schemas.microsoft.com/office/drawing/2014/main" id="{4ABD2370-D85B-36CE-DCA1-109639200CE9}"/>
              </a:ext>
            </a:extLst>
          </p:cNvPr>
          <p:cNvSpPr/>
          <p:nvPr/>
        </p:nvSpPr>
        <p:spPr>
          <a:xfrm>
            <a:off x="1331959" y="1786516"/>
            <a:ext cx="343561" cy="3287611"/>
          </a:xfrm>
          <a:prstGeom prst="rect">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24C5032-D401-6710-9B44-FEC979FE8A6E}"/>
              </a:ext>
            </a:extLst>
          </p:cNvPr>
          <p:cNvSpPr/>
          <p:nvPr/>
        </p:nvSpPr>
        <p:spPr>
          <a:xfrm>
            <a:off x="840402" y="3361609"/>
            <a:ext cx="276582" cy="1695780"/>
          </a:xfrm>
          <a:prstGeom prst="rect">
            <a:avLst/>
          </a:prstGeom>
          <a:noFill/>
          <a:ln w="127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9190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additive="base">
                                        <p:cTn id="14" dur="500" fill="hold"/>
                                        <p:tgtEl>
                                          <p:spTgt spid="13"/>
                                        </p:tgtEl>
                                        <p:attrNameLst>
                                          <p:attrName>ppt_x</p:attrName>
                                        </p:attrNameLst>
                                      </p:cBhvr>
                                      <p:tavLst>
                                        <p:tav tm="0">
                                          <p:val>
                                            <p:strVal val="#ppt_x"/>
                                          </p:val>
                                        </p:tav>
                                        <p:tav tm="100000">
                                          <p:val>
                                            <p:strVal val="#ppt_x"/>
                                          </p:val>
                                        </p:tav>
                                      </p:tavLst>
                                    </p:anim>
                                    <p:anim calcmode="lin" valueType="num">
                                      <p:cBhvr additive="base">
                                        <p:cTn id="15" dur="500" fill="hold"/>
                                        <p:tgtEl>
                                          <p:spTgt spid="13"/>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fill="hold"/>
                                        <p:tgtEl>
                                          <p:spTgt spid="14"/>
                                        </p:tgtEl>
                                        <p:attrNameLst>
                                          <p:attrName>ppt_x</p:attrName>
                                        </p:attrNameLst>
                                      </p:cBhvr>
                                      <p:tavLst>
                                        <p:tav tm="0">
                                          <p:val>
                                            <p:strVal val="#ppt_x"/>
                                          </p:val>
                                        </p:tav>
                                        <p:tav tm="100000">
                                          <p:val>
                                            <p:strVal val="#ppt_x"/>
                                          </p:val>
                                        </p:tav>
                                      </p:tavLst>
                                    </p:anim>
                                    <p:anim calcmode="lin" valueType="num">
                                      <p:cBhvr additive="base">
                                        <p:cTn id="19"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2988A-A743-5DBB-C139-6043099FF309}"/>
              </a:ext>
            </a:extLst>
          </p:cNvPr>
          <p:cNvSpPr>
            <a:spLocks noGrp="1"/>
          </p:cNvSpPr>
          <p:nvPr>
            <p:ph type="title"/>
          </p:nvPr>
        </p:nvSpPr>
        <p:spPr>
          <a:xfrm>
            <a:off x="311700" y="144958"/>
            <a:ext cx="8520600" cy="572700"/>
          </a:xfrm>
        </p:spPr>
        <p:txBody>
          <a:bodyPr>
            <a:normAutofit fontScale="90000"/>
          </a:bodyPr>
          <a:lstStyle/>
          <a:p>
            <a:r>
              <a:rPr lang="en-US" dirty="0"/>
              <a:t>Deep-dive Data Questions II</a:t>
            </a:r>
          </a:p>
        </p:txBody>
      </p:sp>
      <p:sp>
        <p:nvSpPr>
          <p:cNvPr id="3" name="Text Placeholder 2">
            <a:extLst>
              <a:ext uri="{FF2B5EF4-FFF2-40B4-BE49-F238E27FC236}">
                <a16:creationId xmlns:a16="http://schemas.microsoft.com/office/drawing/2014/main" id="{BAED82CE-9719-F000-6FD4-D7E53DD6A701}"/>
              </a:ext>
            </a:extLst>
          </p:cNvPr>
          <p:cNvSpPr>
            <a:spLocks noGrp="1"/>
          </p:cNvSpPr>
          <p:nvPr>
            <p:ph type="body" idx="1"/>
          </p:nvPr>
        </p:nvSpPr>
        <p:spPr>
          <a:xfrm>
            <a:off x="311700" y="1152475"/>
            <a:ext cx="2183727" cy="1062824"/>
          </a:xfrm>
        </p:spPr>
        <p:txBody>
          <a:bodyPr>
            <a:noAutofit/>
          </a:bodyPr>
          <a:lstStyle/>
          <a:p>
            <a:pPr marL="114300" indent="0">
              <a:buNone/>
            </a:pPr>
            <a:r>
              <a:rPr lang="en-US" sz="1300" dirty="0"/>
              <a:t>4. Does the most expensive neighborhood (Manhattan) have the best rated hosts?</a:t>
            </a:r>
          </a:p>
        </p:txBody>
      </p:sp>
      <p:sp>
        <p:nvSpPr>
          <p:cNvPr id="9" name="TextBox 8">
            <a:extLst>
              <a:ext uri="{FF2B5EF4-FFF2-40B4-BE49-F238E27FC236}">
                <a16:creationId xmlns:a16="http://schemas.microsoft.com/office/drawing/2014/main" id="{6817E4EB-EF0F-2729-0E89-E02570C01938}"/>
              </a:ext>
            </a:extLst>
          </p:cNvPr>
          <p:cNvSpPr txBox="1"/>
          <p:nvPr/>
        </p:nvSpPr>
        <p:spPr>
          <a:xfrm>
            <a:off x="221223" y="3136513"/>
            <a:ext cx="2433485" cy="947832"/>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114300" indent="0">
              <a:lnSpc>
                <a:spcPct val="115000"/>
              </a:lnSpc>
              <a:buClr>
                <a:schemeClr val="dk2"/>
              </a:buClr>
              <a:buSzPts val="1800"/>
              <a:buNone/>
              <a:defRPr sz="1800">
                <a:solidFill>
                  <a:schemeClr val="dk2"/>
                </a:solidFill>
              </a:defRPr>
            </a:lvl1pPr>
            <a:lvl2pPr marL="914400" indent="-317500">
              <a:lnSpc>
                <a:spcPct val="115000"/>
              </a:lnSpc>
              <a:buClr>
                <a:schemeClr val="dk2"/>
              </a:buClr>
              <a:buSzPts val="1400"/>
              <a:buChar char="○"/>
              <a:defRPr>
                <a:solidFill>
                  <a:schemeClr val="dk2"/>
                </a:solidFill>
              </a:defRPr>
            </a:lvl2pPr>
            <a:lvl3pPr marL="1371600" indent="-317500">
              <a:lnSpc>
                <a:spcPct val="115000"/>
              </a:lnSpc>
              <a:buClr>
                <a:schemeClr val="dk2"/>
              </a:buClr>
              <a:buSzPts val="1400"/>
              <a:buChar char="■"/>
              <a:defRPr>
                <a:solidFill>
                  <a:schemeClr val="dk2"/>
                </a:solidFill>
              </a:defRPr>
            </a:lvl3pPr>
            <a:lvl4pPr marL="1828800" indent="-317500">
              <a:lnSpc>
                <a:spcPct val="115000"/>
              </a:lnSpc>
              <a:buClr>
                <a:schemeClr val="dk2"/>
              </a:buClr>
              <a:buSzPts val="1400"/>
              <a:buChar char="●"/>
              <a:defRPr>
                <a:solidFill>
                  <a:schemeClr val="dk2"/>
                </a:solidFill>
              </a:defRPr>
            </a:lvl4pPr>
            <a:lvl5pPr marL="2286000" indent="-317500">
              <a:lnSpc>
                <a:spcPct val="115000"/>
              </a:lnSpc>
              <a:buClr>
                <a:schemeClr val="dk2"/>
              </a:buClr>
              <a:buSzPts val="1400"/>
              <a:buChar char="○"/>
              <a:defRPr>
                <a:solidFill>
                  <a:schemeClr val="dk2"/>
                </a:solidFill>
              </a:defRPr>
            </a:lvl5pPr>
            <a:lvl6pPr marL="2743200" indent="-317500">
              <a:lnSpc>
                <a:spcPct val="115000"/>
              </a:lnSpc>
              <a:buClr>
                <a:schemeClr val="dk2"/>
              </a:buClr>
              <a:buSzPts val="1400"/>
              <a:buChar char="■"/>
              <a:defRPr>
                <a:solidFill>
                  <a:schemeClr val="dk2"/>
                </a:solidFill>
              </a:defRPr>
            </a:lvl6pPr>
            <a:lvl7pPr marL="3200400" indent="-317500">
              <a:lnSpc>
                <a:spcPct val="115000"/>
              </a:lnSpc>
              <a:buClr>
                <a:schemeClr val="dk2"/>
              </a:buClr>
              <a:buSzPts val="1400"/>
              <a:buChar char="●"/>
              <a:defRPr>
                <a:solidFill>
                  <a:schemeClr val="dk2"/>
                </a:solidFill>
              </a:defRPr>
            </a:lvl7pPr>
            <a:lvl8pPr marL="3657600" indent="-317500">
              <a:lnSpc>
                <a:spcPct val="115000"/>
              </a:lnSpc>
              <a:buClr>
                <a:schemeClr val="dk2"/>
              </a:buClr>
              <a:buSzPts val="1400"/>
              <a:buChar char="○"/>
              <a:defRPr>
                <a:solidFill>
                  <a:schemeClr val="dk2"/>
                </a:solidFill>
              </a:defRPr>
            </a:lvl8pPr>
            <a:lvl9pPr marL="4114800" indent="-317500">
              <a:lnSpc>
                <a:spcPct val="115000"/>
              </a:lnSpc>
              <a:buClr>
                <a:schemeClr val="dk2"/>
              </a:buClr>
              <a:buSzPts val="1400"/>
              <a:buChar char="■"/>
              <a:defRPr>
                <a:solidFill>
                  <a:schemeClr val="dk2"/>
                </a:solidFill>
              </a:defRPr>
            </a:lvl9pPr>
          </a:lstStyle>
          <a:p>
            <a:r>
              <a:rPr lang="en-US" sz="1300" dirty="0"/>
              <a:t>5. How has rental prices increased or decreased over the years?</a:t>
            </a:r>
          </a:p>
        </p:txBody>
      </p:sp>
      <p:pic>
        <p:nvPicPr>
          <p:cNvPr id="11" name="Picture 10">
            <a:extLst>
              <a:ext uri="{FF2B5EF4-FFF2-40B4-BE49-F238E27FC236}">
                <a16:creationId xmlns:a16="http://schemas.microsoft.com/office/drawing/2014/main" id="{093C0E36-6030-0CBF-EBB6-9154C154EA95}"/>
              </a:ext>
            </a:extLst>
          </p:cNvPr>
          <p:cNvPicPr>
            <a:picLocks noChangeAspect="1"/>
          </p:cNvPicPr>
          <p:nvPr/>
        </p:nvPicPr>
        <p:blipFill>
          <a:blip r:embed="rId2"/>
          <a:stretch>
            <a:fillRect/>
          </a:stretch>
        </p:blipFill>
        <p:spPr>
          <a:xfrm>
            <a:off x="2654709" y="2639505"/>
            <a:ext cx="6365405" cy="2410344"/>
          </a:xfrm>
          <a:prstGeom prst="rect">
            <a:avLst/>
          </a:prstGeom>
        </p:spPr>
      </p:pic>
      <p:pic>
        <p:nvPicPr>
          <p:cNvPr id="5" name="Picture 4">
            <a:extLst>
              <a:ext uri="{FF2B5EF4-FFF2-40B4-BE49-F238E27FC236}">
                <a16:creationId xmlns:a16="http://schemas.microsoft.com/office/drawing/2014/main" id="{B27FCA53-EB64-997B-F489-13E35D91DE3E}"/>
              </a:ext>
            </a:extLst>
          </p:cNvPr>
          <p:cNvPicPr>
            <a:picLocks noChangeAspect="1"/>
          </p:cNvPicPr>
          <p:nvPr/>
        </p:nvPicPr>
        <p:blipFill>
          <a:blip r:embed="rId3"/>
          <a:stretch>
            <a:fillRect/>
          </a:stretch>
        </p:blipFill>
        <p:spPr>
          <a:xfrm>
            <a:off x="2654708" y="879233"/>
            <a:ext cx="6281901" cy="1624761"/>
          </a:xfrm>
          <a:prstGeom prst="rect">
            <a:avLst/>
          </a:prstGeom>
        </p:spPr>
      </p:pic>
      <p:sp>
        <p:nvSpPr>
          <p:cNvPr id="8" name="Text Placeholder 2">
            <a:extLst>
              <a:ext uri="{FF2B5EF4-FFF2-40B4-BE49-F238E27FC236}">
                <a16:creationId xmlns:a16="http://schemas.microsoft.com/office/drawing/2014/main" id="{416687F4-FA38-8F57-4CEB-6C5701FDB07B}"/>
              </a:ext>
            </a:extLst>
          </p:cNvPr>
          <p:cNvSpPr txBox="1">
            <a:spLocks/>
          </p:cNvSpPr>
          <p:nvPr/>
        </p:nvSpPr>
        <p:spPr>
          <a:xfrm>
            <a:off x="311700" y="2108092"/>
            <a:ext cx="2183727" cy="6042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1300" dirty="0">
                <a:solidFill>
                  <a:srgbClr val="002060"/>
                </a:solidFill>
              </a:rPr>
              <a:t>No, Brooklyn has the best hosts.</a:t>
            </a:r>
          </a:p>
        </p:txBody>
      </p:sp>
      <p:sp>
        <p:nvSpPr>
          <p:cNvPr id="10" name="TextBox 9">
            <a:extLst>
              <a:ext uri="{FF2B5EF4-FFF2-40B4-BE49-F238E27FC236}">
                <a16:creationId xmlns:a16="http://schemas.microsoft.com/office/drawing/2014/main" id="{C66C8EE8-5D0F-54F8-6380-7C8EDAA29FBE}"/>
              </a:ext>
            </a:extLst>
          </p:cNvPr>
          <p:cNvSpPr txBox="1"/>
          <p:nvPr/>
        </p:nvSpPr>
        <p:spPr>
          <a:xfrm>
            <a:off x="186820" y="3991025"/>
            <a:ext cx="2433485" cy="801484"/>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114300" indent="0">
              <a:lnSpc>
                <a:spcPct val="115000"/>
              </a:lnSpc>
              <a:buClr>
                <a:schemeClr val="dk2"/>
              </a:buClr>
              <a:buSzPts val="1800"/>
              <a:buNone/>
              <a:defRPr sz="1800">
                <a:solidFill>
                  <a:schemeClr val="dk2"/>
                </a:solidFill>
              </a:defRPr>
            </a:lvl1pPr>
            <a:lvl2pPr marL="914400" indent="-317500">
              <a:lnSpc>
                <a:spcPct val="115000"/>
              </a:lnSpc>
              <a:buClr>
                <a:schemeClr val="dk2"/>
              </a:buClr>
              <a:buSzPts val="1400"/>
              <a:buChar char="○"/>
              <a:defRPr>
                <a:solidFill>
                  <a:schemeClr val="dk2"/>
                </a:solidFill>
              </a:defRPr>
            </a:lvl2pPr>
            <a:lvl3pPr marL="1371600" indent="-317500">
              <a:lnSpc>
                <a:spcPct val="115000"/>
              </a:lnSpc>
              <a:buClr>
                <a:schemeClr val="dk2"/>
              </a:buClr>
              <a:buSzPts val="1400"/>
              <a:buChar char="■"/>
              <a:defRPr>
                <a:solidFill>
                  <a:schemeClr val="dk2"/>
                </a:solidFill>
              </a:defRPr>
            </a:lvl3pPr>
            <a:lvl4pPr marL="1828800" indent="-317500">
              <a:lnSpc>
                <a:spcPct val="115000"/>
              </a:lnSpc>
              <a:buClr>
                <a:schemeClr val="dk2"/>
              </a:buClr>
              <a:buSzPts val="1400"/>
              <a:buChar char="●"/>
              <a:defRPr>
                <a:solidFill>
                  <a:schemeClr val="dk2"/>
                </a:solidFill>
              </a:defRPr>
            </a:lvl4pPr>
            <a:lvl5pPr marL="2286000" indent="-317500">
              <a:lnSpc>
                <a:spcPct val="115000"/>
              </a:lnSpc>
              <a:buClr>
                <a:schemeClr val="dk2"/>
              </a:buClr>
              <a:buSzPts val="1400"/>
              <a:buChar char="○"/>
              <a:defRPr>
                <a:solidFill>
                  <a:schemeClr val="dk2"/>
                </a:solidFill>
              </a:defRPr>
            </a:lvl5pPr>
            <a:lvl6pPr marL="2743200" indent="-317500">
              <a:lnSpc>
                <a:spcPct val="115000"/>
              </a:lnSpc>
              <a:buClr>
                <a:schemeClr val="dk2"/>
              </a:buClr>
              <a:buSzPts val="1400"/>
              <a:buChar char="■"/>
              <a:defRPr>
                <a:solidFill>
                  <a:schemeClr val="dk2"/>
                </a:solidFill>
              </a:defRPr>
            </a:lvl6pPr>
            <a:lvl7pPr marL="3200400" indent="-317500">
              <a:lnSpc>
                <a:spcPct val="115000"/>
              </a:lnSpc>
              <a:buClr>
                <a:schemeClr val="dk2"/>
              </a:buClr>
              <a:buSzPts val="1400"/>
              <a:buChar char="●"/>
              <a:defRPr>
                <a:solidFill>
                  <a:schemeClr val="dk2"/>
                </a:solidFill>
              </a:defRPr>
            </a:lvl7pPr>
            <a:lvl8pPr marL="3657600" indent="-317500">
              <a:lnSpc>
                <a:spcPct val="115000"/>
              </a:lnSpc>
              <a:buClr>
                <a:schemeClr val="dk2"/>
              </a:buClr>
              <a:buSzPts val="1400"/>
              <a:buChar char="○"/>
              <a:defRPr>
                <a:solidFill>
                  <a:schemeClr val="dk2"/>
                </a:solidFill>
              </a:defRPr>
            </a:lvl8pPr>
            <a:lvl9pPr marL="4114800" indent="-317500">
              <a:lnSpc>
                <a:spcPct val="115000"/>
              </a:lnSpc>
              <a:buClr>
                <a:schemeClr val="dk2"/>
              </a:buClr>
              <a:buSzPts val="1400"/>
              <a:buChar char="■"/>
              <a:defRPr>
                <a:solidFill>
                  <a:schemeClr val="dk2"/>
                </a:solidFill>
              </a:defRPr>
            </a:lvl9pPr>
          </a:lstStyle>
          <a:p>
            <a:r>
              <a:rPr lang="en-US" sz="1300" dirty="0">
                <a:solidFill>
                  <a:srgbClr val="002060"/>
                </a:solidFill>
              </a:rPr>
              <a:t>There have been ups and down in the price, but the overall trend shows growth (increase).</a:t>
            </a:r>
          </a:p>
        </p:txBody>
      </p:sp>
    </p:spTree>
    <p:extLst>
      <p:ext uri="{BB962C8B-B14F-4D97-AF65-F5344CB8AC3E}">
        <p14:creationId xmlns:p14="http://schemas.microsoft.com/office/powerpoint/2010/main" val="2344257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000"/>
                                        <p:tgtEl>
                                          <p:spTgt spid="10"/>
                                        </p:tgtEl>
                                      </p:cBhvr>
                                    </p:animEffect>
                                    <p:anim calcmode="lin" valueType="num">
                                      <p:cBhvr>
                                        <p:cTn id="20" dur="1000" fill="hold"/>
                                        <p:tgtEl>
                                          <p:spTgt spid="10"/>
                                        </p:tgtEl>
                                        <p:attrNameLst>
                                          <p:attrName>ppt_x</p:attrName>
                                        </p:attrNameLst>
                                      </p:cBhvr>
                                      <p:tavLst>
                                        <p:tav tm="0">
                                          <p:val>
                                            <p:strVal val="#ppt_x"/>
                                          </p:val>
                                        </p:tav>
                                        <p:tav tm="100000">
                                          <p:val>
                                            <p:strVal val="#ppt_x"/>
                                          </p:val>
                                        </p:tav>
                                      </p:tavLst>
                                    </p:anim>
                                    <p:anim calcmode="lin" valueType="num">
                                      <p:cBhvr>
                                        <p:cTn id="21" dur="1000" fill="hold"/>
                                        <p:tgtEl>
                                          <p:spTgt spid="10"/>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p:cTn id="25" dur="1000" fill="hold"/>
                                        <p:tgtEl>
                                          <p:spTgt spid="11"/>
                                        </p:tgtEl>
                                        <p:attrNameLst>
                                          <p:attrName>ppt_x</p:attrName>
                                        </p:attrNameLst>
                                      </p:cBhvr>
                                      <p:tavLst>
                                        <p:tav tm="0">
                                          <p:val>
                                            <p:strVal val="#ppt_x"/>
                                          </p:val>
                                        </p:tav>
                                        <p:tav tm="100000">
                                          <p:val>
                                            <p:strVal val="#ppt_x"/>
                                          </p:val>
                                        </p:tav>
                                      </p:tavLst>
                                    </p:anim>
                                    <p:anim calcmode="lin" valueType="num">
                                      <p:cBhvr>
                                        <p:cTn id="2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DE62D-38A9-FB6A-D474-B68638925E79}"/>
              </a:ext>
            </a:extLst>
          </p:cNvPr>
          <p:cNvSpPr>
            <a:spLocks noGrp="1"/>
          </p:cNvSpPr>
          <p:nvPr>
            <p:ph type="title"/>
          </p:nvPr>
        </p:nvSpPr>
        <p:spPr/>
        <p:txBody>
          <a:bodyPr>
            <a:normAutofit fontScale="90000"/>
          </a:bodyPr>
          <a:lstStyle/>
          <a:p>
            <a:r>
              <a:rPr lang="en-US" dirty="0"/>
              <a:t>Main Challenge – Time </a:t>
            </a:r>
          </a:p>
        </p:txBody>
      </p:sp>
      <p:sp>
        <p:nvSpPr>
          <p:cNvPr id="3" name="Text Placeholder 2">
            <a:extLst>
              <a:ext uri="{FF2B5EF4-FFF2-40B4-BE49-F238E27FC236}">
                <a16:creationId xmlns:a16="http://schemas.microsoft.com/office/drawing/2014/main" id="{9411B16E-73CF-EE7E-4F8F-12AA153E9915}"/>
              </a:ext>
            </a:extLst>
          </p:cNvPr>
          <p:cNvSpPr>
            <a:spLocks noGrp="1"/>
          </p:cNvSpPr>
          <p:nvPr>
            <p:ph type="body" idx="1"/>
          </p:nvPr>
        </p:nvSpPr>
        <p:spPr/>
        <p:txBody>
          <a:bodyPr>
            <a:normAutofit/>
          </a:bodyPr>
          <a:lstStyle/>
          <a:p>
            <a:pPr marL="114300" indent="0">
              <a:buNone/>
            </a:pPr>
            <a:r>
              <a:rPr lang="en-US" dirty="0"/>
              <a:t>With more time I would….</a:t>
            </a:r>
          </a:p>
          <a:p>
            <a:endParaRPr lang="en-US" dirty="0"/>
          </a:p>
          <a:p>
            <a:r>
              <a:rPr lang="en-US" dirty="0"/>
              <a:t>Explore functionalities like Parameters and Level </a:t>
            </a:r>
            <a:r>
              <a:rPr lang="en-US"/>
              <a:t>of Detail </a:t>
            </a:r>
            <a:r>
              <a:rPr lang="en-US" dirty="0"/>
              <a:t>expressions. </a:t>
            </a:r>
          </a:p>
          <a:p>
            <a:endParaRPr lang="en-US" dirty="0"/>
          </a:p>
          <a:p>
            <a:r>
              <a:rPr lang="en-US" dirty="0"/>
              <a:t>Get more information about the dataset, decide and implement the best approach to address null values.</a:t>
            </a:r>
          </a:p>
          <a:p>
            <a:pPr marL="114300" indent="0">
              <a:buNone/>
            </a:pPr>
            <a:endParaRPr lang="en-US" dirty="0"/>
          </a:p>
          <a:p>
            <a:r>
              <a:rPr lang="en-US" dirty="0"/>
              <a:t>Investigate why some ZIP Codes supposedly for NYC are displaying in Massachusetts, California &amp; Washington DC.</a:t>
            </a:r>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2940965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C3526-6855-E3A1-775D-96227F05496D}"/>
              </a:ext>
            </a:extLst>
          </p:cNvPr>
          <p:cNvSpPr>
            <a:spLocks noGrp="1"/>
          </p:cNvSpPr>
          <p:nvPr>
            <p:ph type="title"/>
          </p:nvPr>
        </p:nvSpPr>
        <p:spPr/>
        <p:txBody>
          <a:bodyPr>
            <a:normAutofit fontScale="90000"/>
          </a:bodyPr>
          <a:lstStyle/>
          <a:p>
            <a:r>
              <a:rPr lang="en-US" dirty="0"/>
              <a:t>Conclusion</a:t>
            </a:r>
          </a:p>
        </p:txBody>
      </p:sp>
      <p:sp>
        <p:nvSpPr>
          <p:cNvPr id="3" name="Text Placeholder 2">
            <a:extLst>
              <a:ext uri="{FF2B5EF4-FFF2-40B4-BE49-F238E27FC236}">
                <a16:creationId xmlns:a16="http://schemas.microsoft.com/office/drawing/2014/main" id="{381324B7-01AE-2003-00CB-D00912C87EE8}"/>
              </a:ext>
            </a:extLst>
          </p:cNvPr>
          <p:cNvSpPr>
            <a:spLocks noGrp="1"/>
          </p:cNvSpPr>
          <p:nvPr>
            <p:ph type="body" idx="1"/>
          </p:nvPr>
        </p:nvSpPr>
        <p:spPr/>
        <p:txBody>
          <a:bodyPr/>
          <a:lstStyle/>
          <a:p>
            <a:r>
              <a:rPr lang="en-US" dirty="0"/>
              <a:t>Manhattan neighborhood has the highest number of properties and is the most expensive.</a:t>
            </a:r>
          </a:p>
          <a:p>
            <a:pPr marL="114300" indent="0">
              <a:buNone/>
            </a:pPr>
            <a:r>
              <a:rPr lang="en-US" dirty="0"/>
              <a:t> </a:t>
            </a:r>
          </a:p>
          <a:p>
            <a:r>
              <a:rPr lang="en-US" dirty="0"/>
              <a:t>Brooklyn neighborhood has the best hosts.</a:t>
            </a:r>
          </a:p>
          <a:p>
            <a:pPr marL="114300" indent="0">
              <a:buNone/>
            </a:pPr>
            <a:r>
              <a:rPr lang="en-US" dirty="0"/>
              <a:t> </a:t>
            </a:r>
          </a:p>
          <a:p>
            <a:r>
              <a:rPr lang="en-US" dirty="0"/>
              <a:t>Apartment property type generates 88% of revenue across all neighborhoods.</a:t>
            </a:r>
          </a:p>
          <a:p>
            <a:pPr marL="114300" indent="0">
              <a:buNone/>
            </a:pPr>
            <a:r>
              <a:rPr lang="en-US" dirty="0"/>
              <a:t> </a:t>
            </a:r>
          </a:p>
          <a:p>
            <a:r>
              <a:rPr lang="en-US" dirty="0"/>
              <a:t> Air BnB business shows steady growth in New York City.</a:t>
            </a:r>
          </a:p>
        </p:txBody>
      </p:sp>
      <p:pic>
        <p:nvPicPr>
          <p:cNvPr id="7" name="Picture 6">
            <a:extLst>
              <a:ext uri="{FF2B5EF4-FFF2-40B4-BE49-F238E27FC236}">
                <a16:creationId xmlns:a16="http://schemas.microsoft.com/office/drawing/2014/main" id="{8272E428-8D05-1281-2B43-3B86915831FF}"/>
              </a:ext>
            </a:extLst>
          </p:cNvPr>
          <p:cNvPicPr>
            <a:picLocks noChangeAspect="1"/>
          </p:cNvPicPr>
          <p:nvPr/>
        </p:nvPicPr>
        <p:blipFill>
          <a:blip r:embed="rId3"/>
          <a:stretch>
            <a:fillRect/>
          </a:stretch>
        </p:blipFill>
        <p:spPr>
          <a:xfrm>
            <a:off x="6970207" y="3532450"/>
            <a:ext cx="1862093" cy="1530235"/>
          </a:xfrm>
          <a:prstGeom prst="rect">
            <a:avLst/>
          </a:prstGeom>
        </p:spPr>
      </p:pic>
    </p:spTree>
    <p:extLst>
      <p:ext uri="{BB962C8B-B14F-4D97-AF65-F5344CB8AC3E}">
        <p14:creationId xmlns:p14="http://schemas.microsoft.com/office/powerpoint/2010/main" val="5739144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C0A51C7-AF16-6346-3F77-E0FE49030510}"/>
              </a:ext>
            </a:extLst>
          </p:cNvPr>
          <p:cNvPicPr>
            <a:picLocks noChangeAspect="1"/>
          </p:cNvPicPr>
          <p:nvPr/>
        </p:nvPicPr>
        <p:blipFill>
          <a:blip r:embed="rId2"/>
          <a:stretch>
            <a:fillRect/>
          </a:stretch>
        </p:blipFill>
        <p:spPr>
          <a:xfrm>
            <a:off x="3020083" y="848808"/>
            <a:ext cx="2939717" cy="2730885"/>
          </a:xfrm>
          <a:prstGeom prst="rect">
            <a:avLst/>
          </a:prstGeom>
        </p:spPr>
      </p:pic>
      <p:sp>
        <p:nvSpPr>
          <p:cNvPr id="3" name="TextBox 2">
            <a:extLst>
              <a:ext uri="{FF2B5EF4-FFF2-40B4-BE49-F238E27FC236}">
                <a16:creationId xmlns:a16="http://schemas.microsoft.com/office/drawing/2014/main" id="{945B0998-8860-E328-AF89-AF369C86A434}"/>
              </a:ext>
            </a:extLst>
          </p:cNvPr>
          <p:cNvSpPr txBox="1"/>
          <p:nvPr/>
        </p:nvSpPr>
        <p:spPr>
          <a:xfrm>
            <a:off x="2633312" y="3698390"/>
            <a:ext cx="3877375" cy="307777"/>
          </a:xfrm>
          <a:prstGeom prst="rect">
            <a:avLst/>
          </a:prstGeom>
          <a:noFill/>
        </p:spPr>
        <p:txBody>
          <a:bodyPr wrap="square">
            <a:spAutoFit/>
          </a:bodyPr>
          <a:lstStyle/>
          <a:p>
            <a:r>
              <a:rPr lang="en-US" dirty="0">
                <a:solidFill>
                  <a:schemeClr val="accent1">
                    <a:lumMod val="75000"/>
                  </a:schemeClr>
                </a:solidFill>
              </a:rPr>
              <a:t>https://github.com/AbiAfolabi/Tableau_Project3</a:t>
            </a:r>
          </a:p>
        </p:txBody>
      </p:sp>
    </p:spTree>
    <p:extLst>
      <p:ext uri="{BB962C8B-B14F-4D97-AF65-F5344CB8AC3E}">
        <p14:creationId xmlns:p14="http://schemas.microsoft.com/office/powerpoint/2010/main" val="320401841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1618</TotalTime>
  <Words>491</Words>
  <Application>Microsoft Office PowerPoint</Application>
  <PresentationFormat>On-screen Show (16:9)</PresentationFormat>
  <Paragraphs>59</Paragraphs>
  <Slides>10</Slides>
  <Notes>3</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-apple-system</vt:lpstr>
      <vt:lpstr>Arial</vt:lpstr>
      <vt:lpstr>Simple Light</vt:lpstr>
      <vt:lpstr>Data Visualization and Dashboards with Tableau (New York City Airbnb Dataset)    by Abi Afolabi 7th August 2023</vt:lpstr>
      <vt:lpstr>Project Overview &amp; Goals</vt:lpstr>
      <vt:lpstr>Project Execution Steps: Option 2: New York City Airbnb dataset</vt:lpstr>
      <vt:lpstr>Understanding the Dataset</vt:lpstr>
      <vt:lpstr>Deep-dive Data Questions I</vt:lpstr>
      <vt:lpstr>Deep-dive Data Questions II</vt:lpstr>
      <vt:lpstr>Main Challenge – Time </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TRANSFORMATION</dc:title>
  <cp:lastModifiedBy>Abimbola  Afolabi</cp:lastModifiedBy>
  <cp:revision>78</cp:revision>
  <dcterms:modified xsi:type="dcterms:W3CDTF">2023-08-07T22:11:12Z</dcterms:modified>
</cp:coreProperties>
</file>